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80" r:id="rId2"/>
    <p:sldId id="367" r:id="rId3"/>
    <p:sldId id="372" r:id="rId4"/>
    <p:sldId id="261" r:id="rId5"/>
    <p:sldId id="405" r:id="rId6"/>
    <p:sldId id="323" r:id="rId7"/>
    <p:sldId id="416" r:id="rId8"/>
    <p:sldId id="431" r:id="rId9"/>
    <p:sldId id="426" r:id="rId10"/>
    <p:sldId id="427" r:id="rId11"/>
    <p:sldId id="406" r:id="rId12"/>
    <p:sldId id="419" r:id="rId13"/>
    <p:sldId id="418" r:id="rId14"/>
    <p:sldId id="428" r:id="rId15"/>
    <p:sldId id="417" r:id="rId16"/>
    <p:sldId id="423" r:id="rId17"/>
    <p:sldId id="421" r:id="rId18"/>
    <p:sldId id="425" r:id="rId19"/>
    <p:sldId id="429" r:id="rId20"/>
    <p:sldId id="422" r:id="rId21"/>
    <p:sldId id="433" r:id="rId22"/>
    <p:sldId id="432" r:id="rId23"/>
    <p:sldId id="430" r:id="rId24"/>
  </p:sldIdLst>
  <p:sldSz cx="12192000" cy="6858000"/>
  <p:notesSz cx="6858000" cy="9144000"/>
  <p:embeddedFontLst>
    <p:embeddedFont>
      <p:font typeface="HY헤드라인M" panose="02030600000101010101" pitchFamily="18" charset="-127"/>
      <p:regular r:id="rId27"/>
    </p:embeddedFont>
    <p:embeddedFont>
      <p:font typeface="함초롬돋움" panose="020B0604000101010101" pitchFamily="50" charset="-127"/>
      <p:regular r:id="rId28"/>
      <p:bold r:id="rId29"/>
    </p:embeddedFont>
    <p:embeddedFont>
      <p:font typeface="Century Gothic" panose="020B0502020202020204" pitchFamily="34" charset="0"/>
      <p:regular r:id="rId30"/>
      <p:bold r:id="rId31"/>
      <p:italic r:id="rId32"/>
      <p:boldItalic r:id="rId33"/>
    </p:embeddedFont>
    <p:embeddedFont>
      <p:font typeface="Arial" panose="020B0604020202020204" pitchFamily="34" charset="0"/>
      <p:regular r:id="rId34"/>
      <p:bold r:id="rId35"/>
      <p:italic r:id="rId36"/>
      <p:boldItalic r:id="rId37"/>
    </p:embeddedFont>
    <p:embeddedFont>
      <p:font typeface="HY견고딕" panose="02030600000101010101" pitchFamily="18" charset="-127"/>
      <p:regular r:id="rId38"/>
    </p:embeddedFont>
  </p:embeddedFontLst>
  <p:custDataLst>
    <p:tags r:id="rId3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84" userDrawn="1">
          <p15:clr>
            <a:srgbClr val="A4A3A4"/>
          </p15:clr>
        </p15:guide>
        <p15:guide id="4" pos="600" userDrawn="1">
          <p15:clr>
            <a:srgbClr val="A4A3A4"/>
          </p15:clr>
        </p15:guide>
        <p15:guide id="5" pos="7296" userDrawn="1">
          <p15:clr>
            <a:srgbClr val="A4A3A4"/>
          </p15:clr>
        </p15:guide>
        <p15:guide id="6" pos="7080" userDrawn="1">
          <p15:clr>
            <a:srgbClr val="A4A3A4"/>
          </p15:clr>
        </p15:guide>
        <p15:guide id="7" orient="horz" pos="912" userDrawn="1">
          <p15:clr>
            <a:srgbClr val="A4A3A4"/>
          </p15:clr>
        </p15:guide>
        <p15:guide id="8" orient="horz" pos="3271" userDrawn="1">
          <p15:clr>
            <a:srgbClr val="A4A3A4"/>
          </p15:clr>
        </p15:guide>
        <p15:guide id="9" orient="horz" pos="1684" userDrawn="1">
          <p15:clr>
            <a:srgbClr val="A4A3A4"/>
          </p15:clr>
        </p15:guide>
        <p15:guide id="15" pos="6984" userDrawn="1">
          <p15:clr>
            <a:srgbClr val="A4A3A4"/>
          </p15:clr>
        </p15:guide>
        <p15:guide id="16" orient="horz" pos="19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CC"/>
    <a:srgbClr val="0000FF"/>
    <a:srgbClr val="7F2E30"/>
    <a:srgbClr val="3366FF"/>
    <a:srgbClr val="343434"/>
    <a:srgbClr val="C57979"/>
    <a:srgbClr val="BC6464"/>
    <a:srgbClr val="984243"/>
    <a:srgbClr val="B16F6F"/>
    <a:srgbClr val="2E2E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90" autoAdjust="0"/>
    <p:restoredTop sz="82819" autoAdjust="0"/>
  </p:normalViewPr>
  <p:slideViewPr>
    <p:cSldViewPr snapToGrid="0" showGuides="1">
      <p:cViewPr varScale="1">
        <p:scale>
          <a:sx n="75" d="100"/>
          <a:sy n="75" d="100"/>
        </p:scale>
        <p:origin x="696" y="72"/>
      </p:cViewPr>
      <p:guideLst>
        <p:guide orient="horz" pos="2160"/>
        <p:guide pos="3840"/>
        <p:guide pos="384"/>
        <p:guide pos="600"/>
        <p:guide pos="7296"/>
        <p:guide pos="7080"/>
        <p:guide orient="horz" pos="912"/>
        <p:guide orient="horz" pos="3271"/>
        <p:guide orient="horz" pos="1684"/>
        <p:guide pos="6984"/>
        <p:guide orient="horz" pos="199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함초롬돋움" panose="02030504000101010101" pitchFamily="18" charset="-127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A9B7B9-572E-4765-8917-F290920783FD}" type="datetimeFigureOut">
              <a:rPr lang="en-US" smtClean="0">
                <a:latin typeface="함초롬돋움" panose="02030504000101010101" pitchFamily="18" charset="-127"/>
              </a:rPr>
              <a:t>11/1/2023</a:t>
            </a:fld>
            <a:endParaRPr lang="en-US" dirty="0">
              <a:latin typeface="함초롬돋움" panose="02030504000101010101" pitchFamily="18" charset="-12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함초롬돋움" panose="02030504000101010101" pitchFamily="18" charset="-127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E3090-19BA-4BF2-BD34-BAA68E139CC7}" type="slidenum">
              <a:rPr lang="en-US" smtClean="0">
                <a:latin typeface="함초롬돋움" panose="02030504000101010101" pitchFamily="18" charset="-127"/>
              </a:rPr>
              <a:t>‹#›</a:t>
            </a:fld>
            <a:endParaRPr lang="en-US" dirty="0">
              <a:latin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495041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함초롬돋움" panose="02030504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함초롬돋움" panose="02030504000101010101" pitchFamily="18" charset="-127"/>
              </a:defRPr>
            </a:lvl1pPr>
          </a:lstStyle>
          <a:p>
            <a:fld id="{4B54BA81-6A69-41D6-AE52-62521AF76217}" type="datetimeFigureOut">
              <a:rPr lang="en-US" smtClean="0"/>
              <a:pPr/>
              <a:t>11/1/2023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함초롬돋움" panose="02030504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함초롬돋움" panose="02030504000101010101" pitchFamily="18" charset="-127"/>
              </a:defRPr>
            </a:lvl1pPr>
          </a:lstStyle>
          <a:p>
            <a:fld id="{2C973A4F-3A00-45DA-888B-C117A9825B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82208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함초롬돋움" panose="02030504000101010101" pitchFamily="18" charset="-127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함초롬돋움" panose="02030504000101010101" pitchFamily="18" charset="-127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함초롬돋움" panose="02030504000101010101" pitchFamily="18" charset="-127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함초롬돋움" panose="02030504000101010101" pitchFamily="18" charset="-127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함초롬돋움" panose="02030504000101010101" pitchFamily="18" charset="-12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2248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 fontAlgn="base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1.CNN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이 본격적으로 이미지 분석에 활용되기 전에는 주로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SIFT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, HOG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를 이용했다고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 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-SIFT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HOG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는 복잡한 이미지 분석에는 한계가 있었고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결국 이를 보완한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CNN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이 급부상하게 되었음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2. ILSVRC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대회에서 얻은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이미지분류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결과를 활용하여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VOC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대회의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객체감지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테스크에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확장하고자 연구했다고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3.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본 논문에서는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CNN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을 이용하여 기존시스템에 비해 파스칼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VOC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에서 우월한 성능을 보였다고 하며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,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4.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본 논문에서 집중한 두가지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문제상황이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(1) deep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네트워크를 통한 로컬라제이션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, (2)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적은 양의 데이터로 모델을 학습시키는 것입니다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9242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그럼 이제 본격적으로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R-CNN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의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수행과정에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대해 설명 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pPr lvl="0"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먼저 이미지를 입력 받습니다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2.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그다음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, Selective search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알고리즘에 의해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region proposal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을 약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2000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개를 추출합니다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3.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그다음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, CNN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에 들어가기 전에 각각의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영역제안의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크기가 다르므로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워플를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통해 크기를 맞춰준 후에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,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2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천개의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와프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이미지를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CNN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에 모델에 넣는다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4.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후에 마지막으로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, classification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을 통해 해당 객체의 클래스가 분류되게 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2510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여기서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부터는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방금말씀드린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R-CNN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의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과정중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중요한 것들을 다시 설명 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앞의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R-CNN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과정을 위해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R-CNN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은 세가지 모듈로 구성했다고 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앞의 과정과 동일하게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1. Region proposal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을 진행하여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객체위치의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후보들을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2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천개까지 생성한 후 워프를 거쳐</a:t>
            </a:r>
          </a:p>
          <a:p>
            <a:pPr fontAlgn="base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2.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각각의 영역으로부터 고정된 크기의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Feature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Vactor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를 추출하는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Large CNN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을 구성하였고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,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3.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최종적으로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classification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을 위해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SVM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이라는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선형지도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학습 모델을 사용하였다고 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7594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다음은 모듈 설계입니다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여기서는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영역제안의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여러방식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중에 클래식한 알고리즘인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Selective search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를 사용했다고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설명 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해당 이미지를 보면 왼쪽에서부터 색감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영역크기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등을 이용해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비객체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기반분할을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수행하여 작은 여러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객체영역을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추출합니다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오른쪽으로 갈수록 모여있는 군집들이 점차 오브젝트 형태로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뭉쳐나가는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것을 볼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마지막 단계에서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2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번의 반복을 계속해서 진행하게 되고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최종적으로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2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천개의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리젼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프로포셜이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생성됩니다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 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앞에 말씀드렸는데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, 2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천개의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영역제안이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나오면 워프를 진행하여 크기를 맞춰주고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, CNN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에 넣는 과정을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밟게됩니다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3999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다음은 특징 추출입니다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앞에서 나온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2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천개의 후보지역을 일정한 크기의 이미지로 변환시킵니다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(CNN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은 일정한 크기의 인풋이 필요하기 때문입니다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.)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이미 학습된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CNN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구조를 통해 고정된 길이의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피쳐벡터를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여기서 추출한다고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33036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다음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Traning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부분 설명 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크게 세가지로 나뉘어져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있구요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,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먼저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ILSVRC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대규모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데이터셋이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사전학습된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CNN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구조를 사용했다는 특징이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</a:t>
            </a:r>
          </a:p>
          <a:p>
            <a:pPr fontAlgn="base" latinLnBrk="1"/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다음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도메인에 특화된 미세조정 방식을 조금 중요하게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다뤄진거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같습니다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논문에 보면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R-CNN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은 새로운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객체탐지와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새로운 도메인에 적용하기 위해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SGD(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확률적경사하강법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라는 훈련을 실시한다고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새로운 객체 영역을 찾아야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즉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Positive Sample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이 필요합니다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Positive Sample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셀렉티브서치로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만들어낸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리젼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할당과 오브젝트의 실제 박스 사이의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IOU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값이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0.5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이상인 것을 말하고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포지티브와 네거티브 샘플의 비율을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1:3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으로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SGD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학습을 진행시킨다고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쉽게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설명드리자면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사진처럼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셀렉티브서치로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만들어진 영역과 오브젝트 실제 박스가 겹치는 값이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50%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이상인 것을 뜻합니다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다음은 객체 카테고리를 식별하는 알고리즘입니다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특징을 말씀드리면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Positive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Negative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샘플의 기준을 다르게 설정한다는 점입니다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클래스별로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리니어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SVM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을 구성하여 학습을 진행한다는 특징이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41376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다음 여기 트레이닝 과정에서 파스칼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VOC 2010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결과가 언급됐습니다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표를 보시면 본 논문에서 제안하고 있는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R-CNN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이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셀렉티브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서치를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사용하는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UVA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등 보다 더 좋은</a:t>
            </a: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성능을 보임을 알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또한 같은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R-CNN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이어도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바운딩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박스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리그레션을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활용한 모델이 너 좋은 성능을 보이고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 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48382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다음은 논문의 세 번째 큰 영역인 시각화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그리고 제거 및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에러모드에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대한 부분 설명 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먼저 학습된 기능의 시각화입니다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이 결과는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R-CNN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구성중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POOL5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레이어의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유섯개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유닛에 대한 시각화 결과입니다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첫 줄을 보시면 사람의 얼굴이 인식된 것을 볼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근데 두 번째 줄은 점들을 개의 얼굴로 착각한 것을 확인할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 </a:t>
            </a: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아무튼 일단 여기서 이 네트워크는 모양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텍스쳐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색상 등 어느 한 특징에 영향을 받는다는 거 같습니다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</a:t>
            </a:r>
          </a:p>
          <a:p>
            <a:pPr fontAlgn="base" latinLnBrk="1"/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논문에서 첫 번째 레이어는 이해하기가 쉽지만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이후의 레이어들은 이해하기가 힘들어진다고 언급 되었는데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,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POOL5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까지는 아직 오류들이 많이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나타난다는걸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얘기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하는거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같습니다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, FC6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와 같은 후속 레이어에서 그 전에 발생한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오분류를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보정하고 모델의 성능을 향상시킨다고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0551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다음은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파인튜닝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여부에 따른 성능분석 표입니다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논문에서는 미세조정이 없을 때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레이어별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성능을 분석하였고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,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반대로 미세조정이 있을 때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레이어별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성능을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분석하엿습니다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</a:t>
            </a:r>
          </a:p>
          <a:p>
            <a:pPr fontAlgn="base" latinLnBrk="1"/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표를 보시면 미세조정이 없을 때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POOL5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보다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FC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의 성능이 비교적 좋은 걸 알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미세조정이 있을 때 성능이 더 좋다는 걸 알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 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따라서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파인튜닝을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할수록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또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바운딩박스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회귀를 할 수 록 좋은 성능이 나타남을 알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11081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en-US" altLang="ko-Kore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6390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먼저 목차입니다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연구주제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배경지식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논문설명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결론 순으로 진행하겠습니다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80728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본 논문의 마지막인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시맨틱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세그멘테이션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설명 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/>
            </a:r>
            <a:b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</a:b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간단하게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설명드리면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이 작업은 이미지 내의 각 픽셀을 객체와 배경으로 분류하고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객체가 무엇인지를 결정하는 작업입니다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 </a:t>
            </a: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여기서 이미지 내 모든 픽셀은 해당 객체 카테고리 또는 배경으로만 분류가 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시맨틱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세그맨테이션은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사람을 따로 분류하지 않고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그 픽셀 자체가 어떤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class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에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속하는지에만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관심이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있는거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같습니다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62923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논문에서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세그멘테이션에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맞는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피쳐를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계산하기 위한 세가지 전략을 분류했습니다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1.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먼저 풀입니다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리젼의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모양을 무시하고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워프된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형태의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피쳐를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바로 계산한다고 나와있는데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,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쉽게 말해서 배경도 함께 있는 이미지에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객체탐지를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수행한다는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것인거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같습니다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2.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다음은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fg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방식인데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쉽게 말하면 배경을 날려버리고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객체탐지를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수행하는거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같습니다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3.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full+fg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방식은 위 두가지를 적절하게 섞은 것입니다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표를 보시면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VOC 2011 test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에서 다른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세그멘테이션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방법들과 비교했을 때 대체로 성능이 더 좋았다는 것을 볼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endParaRPr kumimoji="1" lang="en-US" altLang="ko-Kore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18925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4397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en-US" altLang="ko-Kore-KR" dirty="0" smtClean="0"/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마지막 결론 부분입니다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정리하자면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, 1.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오브젝트를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로컬라이즈하고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분할하기 위해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영역제안을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CNN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에 적용했습니다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2.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결론적으로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영역제안에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대한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CNN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학습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, SVM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클래시피케이션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바운딩박스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리그레션을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통해 </a:t>
            </a: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이전의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객체탐지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방법론들보다 큰 성능을 보였다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정도로 크게 보시면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될거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같습니다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단점이 있다면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학습이 여러 단계로 이루어져 있어서 긴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학습시간과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대용량의 저장공간이 요구된다는 점입니다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이상 발표를 마치겠습니다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감사합니다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4147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114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먼저 연구 주제에 대해 간략하게 말씀 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2012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년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CNN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이 발표된 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, CNN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이미지분류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분야에서 표준처럼 사용되어 왔습니다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하지만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, 2012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년 당시에는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Object Detection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분야에는 크게 적용되지는 못하고 있었습니다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따라서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! CNN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을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CNN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을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Object Detection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에 적용하고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적은 양의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data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로 모델을 학습하기 위해</a:t>
            </a:r>
          </a:p>
          <a:p>
            <a:pPr fontAlgn="base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R-CNN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이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구연되었습니다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R-CNN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VOC2012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에서 이전의 방법을 사용했을 때 보다 큰 성능향상을 보여주었고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,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그 후부터 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R-CNN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을 수정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보완하여 성능과 속도 등을 향상시킨 후속 논문들이 나오고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2166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297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fontAlgn="base" latinLnBrk="1"/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논문설명에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앞서 핵심 배경지식 간략하게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설명드리겠습니다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객체를 탐지하는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Object Detection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은 여러 객체에 대해</a:t>
            </a:r>
          </a:p>
          <a:p>
            <a:pPr lvl="0"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어떤 물체인지 분류하는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Classification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과</a:t>
            </a:r>
          </a:p>
          <a:p>
            <a:pPr lvl="0"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물체가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어디있는지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박스를 통해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(Bounding box)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위치 정보를 나타내는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Localization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문제를</a:t>
            </a: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둘다 해낼 수 있어야 하는 분야입니다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세 번째에서 여러 객체에 함께 적용된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거을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볼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2517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앞에서 위치를 찾는 문제와 물체를 식별하는 문제를 합한 문제라고 말씀을 드렸는데요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~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pPr lvl="0" fontAlgn="base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1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스테이지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디텍터는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이 두가지를 동시해 행하는 방법이고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,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pPr lvl="0" fontAlgn="base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2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스테이지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디텍터는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이 문제를 순차적으로 진행하는 방법입니다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따라서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, 1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스테이지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디텍더는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비교적으로 빠르지만 정확도가 좀 낮고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,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2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스테이지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디텍터는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비교적으로 느리지만 정확도가 높다는 특징이 잇습니다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2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스테이지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디텍터는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CNN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을 처음으로 적용시킨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R-CNN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부터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~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후속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계열등이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여기에 해당됩니다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9670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589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다음 논문 리뷰 진행하겠습니다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초록에 나와있는 부분을 간단하게 정리하면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,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1.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mAP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를 이전 최고의 결과보다 무려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30%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이상을 향상시킨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R-CNN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모델에 대해 소개한다고 하였고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,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2.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객체위치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파악 및 세분화를 위해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바텀업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방식의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리젼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프로포셜을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CNN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에 적용하였다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3.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데이터가 부족할 때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슈퍼바이즈드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프리 트레이닝을 사용하고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,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특정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도메인별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파인튜닝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미세조정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을 진행한다고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함초롬돋움" panose="02030504000101010101" pitchFamily="18" charset="-127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함초롬돋움" panose="02030504000101010101" pitchFamily="18" charset="-127"/>
              <a:ea typeface="+mn-ea"/>
              <a:cs typeface="+mn-cs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204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56144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43">
        <p15:prstTrans prst="pageCurlDouble"/>
      </p:transition>
    </mc:Choice>
    <mc:Fallback xmlns="">
      <p:transition spd="slow" advTm="4043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786759" y="2365265"/>
            <a:ext cx="18288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  <a:latin typeface="함초롬돋움" panose="02030504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035973" y="2365265"/>
            <a:ext cx="18288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  <a:latin typeface="함초롬돋움" panose="02030504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285187" y="2365265"/>
            <a:ext cx="18288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  <a:latin typeface="함초롬돋움" panose="02030504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534401" y="2365265"/>
            <a:ext cx="18288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  <a:latin typeface="함초롬돋움" panose="02030504000101010101" pitchFamily="18" charset="-12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493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43">
        <p15:prstTrans prst="pageCurlDouble"/>
      </p:transition>
    </mc:Choice>
    <mc:Fallback xmlns="">
      <p:transition spd="slow" advTm="4043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786759" y="2365265"/>
            <a:ext cx="18288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  <a:latin typeface="함초롬돋움" panose="02030504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035973" y="2365265"/>
            <a:ext cx="18288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  <a:latin typeface="함초롬돋움" panose="02030504000101010101" pitchFamily="18" charset="-12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512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43">
        <p15:prstTrans prst="pageCurlDouble"/>
      </p:transition>
    </mc:Choice>
    <mc:Fallback xmlns="">
      <p:transition spd="slow" advTm="4043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s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 hasCustomPrompt="1"/>
          </p:nvPr>
        </p:nvSpPr>
        <p:spPr>
          <a:xfrm>
            <a:off x="935725" y="4058717"/>
            <a:ext cx="22860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  <a:latin typeface="함초롬돋움" panose="02030504000101010101" pitchFamily="18" charset="-127"/>
              </a:defRPr>
            </a:lvl1pPr>
          </a:lstStyle>
          <a:p>
            <a:r>
              <a:rPr lang="en-US" dirty="0"/>
              <a:t>Image #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1" hasCustomPrompt="1"/>
          </p:nvPr>
        </p:nvSpPr>
        <p:spPr>
          <a:xfrm>
            <a:off x="3613908" y="4058717"/>
            <a:ext cx="22860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  <a:latin typeface="함초롬돋움" panose="02030504000101010101" pitchFamily="18" charset="-127"/>
              </a:defRPr>
            </a:lvl1pPr>
          </a:lstStyle>
          <a:p>
            <a:r>
              <a:rPr lang="en-US" dirty="0"/>
              <a:t>Image #</a:t>
            </a:r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2" hasCustomPrompt="1"/>
          </p:nvPr>
        </p:nvSpPr>
        <p:spPr>
          <a:xfrm>
            <a:off x="6292091" y="4058717"/>
            <a:ext cx="22860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  <a:latin typeface="함초롬돋움" panose="02030504000101010101" pitchFamily="18" charset="-127"/>
              </a:defRPr>
            </a:lvl1pPr>
          </a:lstStyle>
          <a:p>
            <a:r>
              <a:rPr lang="en-US" dirty="0"/>
              <a:t>Image #</a:t>
            </a:r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3" hasCustomPrompt="1"/>
          </p:nvPr>
        </p:nvSpPr>
        <p:spPr>
          <a:xfrm>
            <a:off x="8970274" y="4058717"/>
            <a:ext cx="22860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  <a:latin typeface="함초롬돋움" panose="02030504000101010101" pitchFamily="18" charset="-127"/>
              </a:defRPr>
            </a:lvl1pPr>
          </a:lstStyle>
          <a:p>
            <a:r>
              <a:rPr lang="en-US" dirty="0"/>
              <a:t>Image #</a:t>
            </a:r>
          </a:p>
        </p:txBody>
      </p:sp>
    </p:spTree>
    <p:extLst>
      <p:ext uri="{BB962C8B-B14F-4D97-AF65-F5344CB8AC3E}">
        <p14:creationId xmlns:p14="http://schemas.microsoft.com/office/powerpoint/2010/main" val="3195171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43">
        <p15:prstTrans prst="pageCurlDouble"/>
      </p:transition>
    </mc:Choice>
    <mc:Fallback xmlns="">
      <p:transition spd="slow" advTm="4043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  <a:latin typeface="함초롬돋움" panose="02030504000101010101" pitchFamily="18" charset="-12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2534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43">
        <p15:prstTrans prst="pageCurlDouble"/>
      </p:transition>
    </mc:Choice>
    <mc:Fallback xmlns="">
      <p:transition spd="slow" advTm="4043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341836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  <a:latin typeface="함초롬돋움" panose="02030504000101010101" pitchFamily="18" charset="-127"/>
              </a:defRPr>
            </a:lvl1pPr>
          </a:lstStyle>
          <a:p>
            <a:r>
              <a:rPr lang="en-US" dirty="0"/>
              <a:t>Portfolio #</a:t>
            </a: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3338622" y="3418366"/>
            <a:ext cx="2386123" cy="152577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  <a:latin typeface="함초롬돋움" panose="02030504000101010101" pitchFamily="18" charset="-127"/>
              </a:defRPr>
            </a:lvl1pPr>
          </a:lstStyle>
          <a:p>
            <a:r>
              <a:rPr lang="en-US" dirty="0"/>
              <a:t>Portfolio #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6667499" y="3418366"/>
            <a:ext cx="2386123" cy="152577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  <a:latin typeface="함초롬돋움" panose="02030504000101010101" pitchFamily="18" charset="-127"/>
              </a:defRPr>
            </a:lvl1pPr>
          </a:lstStyle>
          <a:p>
            <a:r>
              <a:rPr lang="en-US" dirty="0"/>
              <a:t>Portfolio #</a:t>
            </a:r>
          </a:p>
        </p:txBody>
      </p:sp>
    </p:spTree>
    <p:extLst>
      <p:ext uri="{BB962C8B-B14F-4D97-AF65-F5344CB8AC3E}">
        <p14:creationId xmlns:p14="http://schemas.microsoft.com/office/powerpoint/2010/main" val="19545763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43">
        <p15:prstTrans prst="pageCurlDouble"/>
      </p:transition>
    </mc:Choice>
    <mc:Fallback xmlns="">
      <p:transition spd="slow" advTm="4043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0055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60" r:id="rId5"/>
    <p:sldLayoutId id="2147483655" r:id="rId6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43">
        <p15:prstTrans prst="pageCurlDouble"/>
      </p:transition>
    </mc:Choice>
    <mc:Fallback xmlns="">
      <p:transition spd="slow" advTm="4043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roup 14"/>
          <p:cNvSpPr txBox="1"/>
          <p:nvPr/>
        </p:nvSpPr>
        <p:spPr>
          <a:xfrm>
            <a:off x="2840151" y="2439313"/>
            <a:ext cx="6528293" cy="126188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rgbClr val="7F2E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R-CNN </a:t>
            </a:r>
            <a:r>
              <a:rPr lang="ko-KR" altLang="en-US" sz="4000" b="1" dirty="0" smtClean="0">
                <a:solidFill>
                  <a:srgbClr val="7F2E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논문 리뷰</a:t>
            </a:r>
            <a:endParaRPr lang="en-US" altLang="ko-KR" sz="4000" b="1" dirty="0" smtClean="0">
              <a:solidFill>
                <a:srgbClr val="7F2E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en-US" altLang="ko-KR" dirty="0" smtClean="0"/>
              <a:t>(Rich </a:t>
            </a:r>
            <a:r>
              <a:rPr lang="en-US" altLang="ko-KR" dirty="0"/>
              <a:t>feature hierarchies for accurate object detection 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and </a:t>
            </a:r>
            <a:r>
              <a:rPr lang="en-US" altLang="ko-KR" dirty="0"/>
              <a:t>semantic </a:t>
            </a:r>
            <a:r>
              <a:rPr lang="en-US" altLang="ko-KR" dirty="0" smtClean="0"/>
              <a:t>segmentation)</a:t>
            </a:r>
            <a:endParaRPr lang="zh-CN" altLang="en-US" sz="3000" b="1" dirty="0">
              <a:solidFill>
                <a:srgbClr val="7F2E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1" name="Group 20"/>
          <p:cNvSpPr/>
          <p:nvPr/>
        </p:nvSpPr>
        <p:spPr>
          <a:xfrm>
            <a:off x="5020321" y="4004672"/>
            <a:ext cx="2319251" cy="288032"/>
          </a:xfrm>
          <a:prstGeom prst="rect">
            <a:avLst/>
          </a:prstGeom>
          <a:noFill/>
          <a:ln>
            <a:solidFill>
              <a:srgbClr val="3C3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2020010219 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양대윤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6013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oup 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2527014" y="269949"/>
            <a:ext cx="7243288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en-GB" altLang="zh-CN" sz="4000" dirty="0" err="1" smtClean="0">
                <a:solidFill>
                  <a:srgbClr val="3C3C3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Instroduction</a:t>
            </a:r>
            <a:endParaRPr lang="en-GB" altLang="zh-CN" sz="4000" dirty="0">
              <a:solidFill>
                <a:srgbClr val="3C3C3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32048" y="2028428"/>
            <a:ext cx="1175995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CNN</a:t>
            </a:r>
            <a:r>
              <a:rPr lang="ko-KR" altLang="en-US" sz="2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이 본격적으로 이미지 분석에 활용되기 </a:t>
            </a:r>
            <a:r>
              <a:rPr lang="ko-KR" altLang="en-US" sz="2000" b="1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전에는 주로 </a:t>
            </a:r>
            <a:r>
              <a:rPr lang="en-US" altLang="ko-KR" sz="2000" b="1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SIFT</a:t>
            </a:r>
            <a:r>
              <a:rPr lang="ko-KR" altLang="en-US" sz="2000" b="1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나</a:t>
            </a:r>
            <a:r>
              <a:rPr lang="en-US" altLang="ko-KR" sz="2000" b="1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, HOG</a:t>
            </a:r>
            <a:r>
              <a:rPr lang="ko-KR" altLang="en-US" sz="2000" b="1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를 이용하였다</a:t>
            </a:r>
            <a:r>
              <a:rPr lang="en-US" altLang="ko-KR" sz="2000" b="1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tx2">
                  <a:lumMod val="90000"/>
                  <a:lumOff val="1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2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2012</a:t>
            </a:r>
            <a:r>
              <a:rPr lang="ko-KR" altLang="en-US" sz="2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년 </a:t>
            </a:r>
            <a:r>
              <a:rPr lang="en-US" altLang="ko-KR" sz="2000" dirty="0" err="1" smtClean="0">
                <a:solidFill>
                  <a:schemeClr val="tx2">
                    <a:lumMod val="90000"/>
                    <a:lumOff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AlexNet</a:t>
            </a:r>
            <a:r>
              <a:rPr lang="ko-KR" altLang="en-US" sz="2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이 나오면서 </a:t>
            </a:r>
            <a:r>
              <a:rPr lang="en-US" altLang="ko-KR" sz="2000" u="sng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ILSVRC</a:t>
            </a:r>
            <a:r>
              <a:rPr lang="ko-KR" altLang="en-US" sz="2000" u="sng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에서 큰 성능 향상을 달성</a:t>
            </a:r>
            <a:endParaRPr lang="en-US" altLang="ko-KR" sz="2000" u="sng" dirty="0" smtClean="0">
              <a:solidFill>
                <a:schemeClr val="tx2">
                  <a:lumMod val="90000"/>
                  <a:lumOff val="1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tx2">
                  <a:lumMod val="90000"/>
                  <a:lumOff val="1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ILSVRC</a:t>
            </a:r>
            <a:r>
              <a:rPr lang="ko-KR" altLang="en-US" sz="2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의 </a:t>
            </a:r>
            <a:r>
              <a:rPr lang="en-US" altLang="ko-KR" sz="2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Classification result</a:t>
            </a:r>
            <a:r>
              <a:rPr lang="ko-KR" altLang="en-US" sz="2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를 </a:t>
            </a:r>
            <a:r>
              <a:rPr lang="en-US" altLang="ko-KR" sz="2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PASCAL VOC Challenge</a:t>
            </a:r>
            <a:r>
              <a:rPr lang="ko-KR" altLang="en-US" sz="2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의 </a:t>
            </a:r>
            <a:r>
              <a:rPr lang="en-US" altLang="ko-KR" sz="2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Object detection task</a:t>
            </a:r>
            <a:r>
              <a:rPr lang="ko-KR" altLang="en-US" sz="2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에 확장하고자 연구</a:t>
            </a:r>
            <a:endParaRPr lang="en-US" altLang="ko-KR" sz="2000" dirty="0" smtClean="0">
              <a:solidFill>
                <a:schemeClr val="tx2">
                  <a:lumMod val="90000"/>
                  <a:lumOff val="1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endParaRPr lang="en-US" altLang="ko-KR" sz="2000" dirty="0">
              <a:solidFill>
                <a:schemeClr val="tx2">
                  <a:lumMod val="90000"/>
                  <a:lumOff val="1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r>
              <a:rPr lang="en-US" altLang="ko-KR" sz="2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4. </a:t>
            </a:r>
            <a:r>
              <a:rPr lang="ko-KR" altLang="en-US" sz="2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본 논문에서는 </a:t>
            </a:r>
            <a:r>
              <a:rPr lang="en-US" altLang="ko-KR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CNN</a:t>
            </a:r>
            <a:r>
              <a:rPr lang="ko-KR" alt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을 이용하여 기존 시스템에 비해 </a:t>
            </a:r>
            <a:r>
              <a:rPr lang="en-US" altLang="ko-KR" sz="2000" u="sng" dirty="0">
                <a:solidFill>
                  <a:schemeClr val="tx2">
                    <a:lumMod val="90000"/>
                    <a:lumOff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PASCAL VOC</a:t>
            </a:r>
            <a:r>
              <a:rPr lang="ko-KR" altLang="en-US" sz="2000" u="sng" dirty="0">
                <a:solidFill>
                  <a:schemeClr val="tx2">
                    <a:lumMod val="90000"/>
                    <a:lumOff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에서 우월한 성능을 보임</a:t>
            </a:r>
            <a:endParaRPr lang="en-US" altLang="ko-KR" sz="2000" u="sng" dirty="0">
              <a:solidFill>
                <a:schemeClr val="tx2">
                  <a:lumMod val="90000"/>
                  <a:lumOff val="1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endParaRPr lang="en-US" altLang="ko-KR" sz="2000" dirty="0">
              <a:solidFill>
                <a:schemeClr val="tx2">
                  <a:lumMod val="90000"/>
                  <a:lumOff val="1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r>
              <a:rPr lang="en-US" altLang="ko-KR" sz="2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5. </a:t>
            </a:r>
            <a:r>
              <a:rPr lang="ko-KR" altLang="en-US" sz="2000" u="sng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본 </a:t>
            </a:r>
            <a:r>
              <a:rPr lang="ko-KR" altLang="en-US" sz="2000" u="sng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논문에서 </a:t>
            </a:r>
            <a:r>
              <a:rPr lang="ko-KR" altLang="en-US" sz="2000" u="sng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집중한 두 </a:t>
            </a:r>
            <a:r>
              <a:rPr lang="ko-KR" altLang="en-US" sz="2000" u="sng" dirty="0" err="1" smtClean="0">
                <a:solidFill>
                  <a:schemeClr val="tx2">
                    <a:lumMod val="90000"/>
                    <a:lumOff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문제상황</a:t>
            </a:r>
            <a:endParaRPr lang="en-US" altLang="ko-KR" sz="2000" u="sng" dirty="0" smtClean="0">
              <a:solidFill>
                <a:schemeClr val="tx2">
                  <a:lumMod val="90000"/>
                  <a:lumOff val="1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r>
              <a:rPr lang="en-US" altLang="ko-KR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  </a:t>
            </a:r>
            <a:r>
              <a:rPr lang="en-US" altLang="ko-KR" sz="20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(1) deep network</a:t>
            </a:r>
            <a:r>
              <a:rPr lang="ko-KR" altLang="en-US" sz="20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를 통한 </a:t>
            </a:r>
            <a:r>
              <a:rPr lang="en-US" altLang="ko-KR" sz="20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localization      (2) </a:t>
            </a:r>
            <a:r>
              <a:rPr lang="ko-KR" altLang="en-US" sz="20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적은 양의 </a:t>
            </a:r>
            <a:r>
              <a:rPr lang="en-US" altLang="ko-KR" sz="20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data</a:t>
            </a:r>
            <a:r>
              <a:rPr lang="ko-KR" altLang="en-US" sz="20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로 모델을 학습시키는 것</a:t>
            </a:r>
            <a:endParaRPr lang="en-US" altLang="ko-KR" sz="2000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2412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oup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003002" y="282475"/>
            <a:ext cx="6153523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en-US" altLang="zh-CN" sz="4000" dirty="0" smtClean="0">
                <a:solidFill>
                  <a:srgbClr val="3C3C3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R-CNN </a:t>
            </a:r>
            <a:r>
              <a:rPr lang="ko-KR" altLang="en-US" sz="4000" dirty="0" smtClean="0">
                <a:solidFill>
                  <a:srgbClr val="3C3C3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수행 과정</a:t>
            </a:r>
            <a:endParaRPr lang="en-GB" altLang="zh-CN" sz="4000" dirty="0">
              <a:solidFill>
                <a:srgbClr val="3C3C3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2" name="내용 개체 틀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EF68BC5-2B6D-B748-9219-78DADE000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765" y="1290269"/>
            <a:ext cx="9981127" cy="251903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447663" y="4291280"/>
            <a:ext cx="9975897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이미지를 입력한다</a:t>
            </a:r>
            <a:r>
              <a:rPr lang="en-US" altLang="ko-KR" dirty="0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.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약 </a:t>
            </a:r>
            <a:r>
              <a:rPr lang="en-US" altLang="ko-KR" dirty="0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2</a:t>
            </a:r>
            <a:r>
              <a:rPr lang="ko-KR" altLang="en-US" dirty="0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천개의 독립적인 </a:t>
            </a:r>
            <a:r>
              <a:rPr lang="en-US" altLang="ko-KR" dirty="0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Bottom-up region proposals</a:t>
            </a:r>
            <a:r>
              <a:rPr lang="ko-KR" altLang="en-US" dirty="0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를 추출한다</a:t>
            </a:r>
            <a:r>
              <a:rPr lang="en-US" altLang="ko-KR" dirty="0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CNN</a:t>
            </a:r>
            <a:r>
              <a:rPr lang="ko-KR" altLang="en-US" dirty="0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을 이용하여 각각 </a:t>
            </a:r>
            <a:r>
              <a:rPr lang="en-US" altLang="ko-KR" dirty="0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region proposal</a:t>
            </a:r>
            <a:r>
              <a:rPr lang="ko-KR" altLang="en-US" dirty="0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마다 고정된 길이의 </a:t>
            </a:r>
            <a:r>
              <a:rPr lang="en-US" altLang="ko-KR" dirty="0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feature vector</a:t>
            </a:r>
            <a:r>
              <a:rPr lang="ko-KR" altLang="en-US" dirty="0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를 추출한다</a:t>
            </a:r>
            <a:endParaRPr lang="en-US" altLang="ko-KR" dirty="0">
              <a:solidFill>
                <a:srgbClr val="7F2E3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 </a:t>
            </a:r>
            <a:r>
              <a:rPr lang="en-US" altLang="ko-KR" dirty="0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  - </a:t>
            </a:r>
            <a:r>
              <a:rPr lang="ko-KR" altLang="en-US" dirty="0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각각의 </a:t>
            </a:r>
            <a:r>
              <a:rPr lang="en-US" altLang="ko-KR" dirty="0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region proposal</a:t>
            </a:r>
            <a:r>
              <a:rPr lang="ko-KR" altLang="en-US" dirty="0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의 크기가 다르므로 </a:t>
            </a:r>
            <a:r>
              <a:rPr lang="en-US" altLang="ko-KR" dirty="0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CNN</a:t>
            </a:r>
            <a:r>
              <a:rPr lang="ko-KR" altLang="en-US" dirty="0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에 </a:t>
            </a:r>
            <a:r>
              <a:rPr lang="ko-KR" altLang="en-US" dirty="0" err="1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넣기전에</a:t>
            </a:r>
            <a:r>
              <a:rPr lang="ko-KR" altLang="en-US" dirty="0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 크기를 맞춰준다</a:t>
            </a:r>
            <a:r>
              <a:rPr lang="en-US" altLang="ko-KR" dirty="0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(Warped)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4. </a:t>
            </a:r>
            <a:r>
              <a:rPr lang="ko-KR" altLang="en-US" dirty="0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각 </a:t>
            </a:r>
            <a:r>
              <a:rPr lang="en-US" altLang="ko-KR" dirty="0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region</a:t>
            </a:r>
            <a:r>
              <a:rPr lang="ko-KR" altLang="en-US" dirty="0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마다 해당 객체의 클래스 분류를 위해 </a:t>
            </a:r>
            <a:r>
              <a:rPr lang="en-US" altLang="ko-KR" dirty="0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linear SVM</a:t>
            </a:r>
            <a:r>
              <a:rPr lang="ko-KR" altLang="en-US" dirty="0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을 적용하여 분류한다</a:t>
            </a:r>
            <a:r>
              <a:rPr lang="en-US" altLang="ko-KR" b="1" dirty="0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.</a:t>
            </a:r>
            <a:endParaRPr lang="en-US" altLang="ko-KR" b="1" dirty="0" smtClean="0">
              <a:solidFill>
                <a:srgbClr val="7F2E3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0406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oup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693910" y="295002"/>
            <a:ext cx="7235702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en-US" altLang="ko-KR" sz="4000" smtClean="0">
                <a:solidFill>
                  <a:srgbClr val="3C3C3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R-CNN</a:t>
            </a:r>
            <a:r>
              <a:rPr lang="ko-KR" altLang="en-US" sz="4000" dirty="0" smtClean="0">
                <a:solidFill>
                  <a:srgbClr val="3C3C3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을 통한 물체 감지</a:t>
            </a:r>
            <a:endParaRPr lang="en-GB" altLang="zh-CN" sz="4000" dirty="0">
              <a:solidFill>
                <a:srgbClr val="3C3C3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160652" y="2093143"/>
            <a:ext cx="4742847" cy="437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&lt;</a:t>
            </a:r>
            <a:r>
              <a:rPr lang="ko-KR" altLang="en-US" b="1" dirty="0" err="1" smtClean="0"/>
              <a:t>물체감지</a:t>
            </a:r>
            <a:r>
              <a:rPr lang="ko-KR" altLang="en-US" b="1" dirty="0" smtClean="0"/>
              <a:t> 시스템의 세가지 모듈</a:t>
            </a:r>
            <a:r>
              <a:rPr lang="en-US" altLang="ko-KR" b="1" dirty="0" smtClean="0"/>
              <a:t>&gt;</a:t>
            </a:r>
          </a:p>
          <a:p>
            <a:endParaRPr lang="en-US" altLang="ko-KR" sz="2000" b="1" dirty="0"/>
          </a:p>
          <a:p>
            <a:r>
              <a:rPr lang="en-US" altLang="ko-KR" sz="2000" b="1" dirty="0" smtClean="0"/>
              <a:t>o SVM</a:t>
            </a:r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ko-KR" altLang="en-US" b="1" dirty="0" err="1" smtClean="0"/>
              <a:t>클래스별</a:t>
            </a:r>
            <a:r>
              <a:rPr lang="ko-KR" altLang="en-US" b="1" dirty="0" smtClean="0"/>
              <a:t> 선형 </a:t>
            </a:r>
            <a:r>
              <a:rPr lang="en-US" altLang="ko-KR" b="1" dirty="0" smtClean="0"/>
              <a:t>SVM </a:t>
            </a:r>
            <a:r>
              <a:rPr lang="ko-KR" altLang="en-US" b="1" dirty="0" smtClean="0"/>
              <a:t>세트</a:t>
            </a:r>
            <a:endParaRPr lang="en-US" altLang="ko-KR" b="1" dirty="0" smtClean="0"/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객체 분류 및 검출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sz="2000" b="1" dirty="0" smtClean="0"/>
              <a:t>o Large CNN</a:t>
            </a:r>
            <a:endParaRPr lang="en-US" altLang="ko-KR" sz="2000" b="1" dirty="0"/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각각의 </a:t>
            </a:r>
            <a:r>
              <a:rPr lang="ko-KR" altLang="en-US" b="1" dirty="0"/>
              <a:t>영역으로부터 고정된 크기의 </a:t>
            </a:r>
            <a:r>
              <a:rPr lang="ko-KR" altLang="en-US" b="1" dirty="0" smtClean="0"/>
              <a:t>                                              </a:t>
            </a:r>
            <a:r>
              <a:rPr lang="en-US" altLang="ko-KR" b="1" dirty="0" smtClean="0"/>
              <a:t>Feature Vector</a:t>
            </a:r>
            <a:r>
              <a:rPr lang="ko-KR" altLang="en-US" b="1" dirty="0" smtClean="0"/>
              <a:t>를 추출하는 대규모 신경망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en-US" altLang="ko-KR" b="1" dirty="0"/>
              <a:t/>
            </a:r>
            <a:br>
              <a:rPr lang="en-US" altLang="ko-KR" b="1" dirty="0"/>
            </a:br>
            <a:endParaRPr lang="en-US" altLang="ko-KR" dirty="0" smtClean="0"/>
          </a:p>
          <a:p>
            <a:r>
              <a:rPr lang="en-US" altLang="ko-KR" sz="2000" b="1" dirty="0" smtClean="0"/>
              <a:t>o Region Proposal</a:t>
            </a:r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- Object</a:t>
            </a:r>
            <a:r>
              <a:rPr lang="ko-KR" altLang="en-US" b="1" dirty="0"/>
              <a:t>가 있을법한 영역</a:t>
            </a:r>
            <a:r>
              <a:rPr lang="en-US" altLang="ko-KR" b="1" dirty="0"/>
              <a:t>"</a:t>
            </a:r>
            <a:r>
              <a:rPr lang="ko-KR" altLang="en-US" b="1" dirty="0"/>
              <a:t>을 찾는 </a:t>
            </a:r>
            <a:r>
              <a:rPr lang="ko-KR" altLang="en-US" b="1" dirty="0" smtClean="0"/>
              <a:t>모듈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b="1" dirty="0" smtClean="0"/>
              <a:t> - </a:t>
            </a:r>
            <a:r>
              <a:rPr lang="ko-KR" altLang="en-US" b="1" dirty="0" err="1" smtClean="0"/>
              <a:t>객체위치의</a:t>
            </a:r>
            <a:r>
              <a:rPr lang="ko-KR" altLang="en-US" b="1" dirty="0" smtClean="0"/>
              <a:t> 후보들을 생성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20" y="1207541"/>
            <a:ext cx="6345663" cy="5224462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3381829" y="2554514"/>
            <a:ext cx="3875314" cy="33382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85338" y="3517403"/>
            <a:ext cx="3971805" cy="50491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947567" y="5092203"/>
            <a:ext cx="4309576" cy="32162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617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oup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841859" y="274653"/>
            <a:ext cx="7969798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ko-KR" altLang="en-US" sz="4000" dirty="0" err="1" smtClean="0">
                <a:solidFill>
                  <a:srgbClr val="3C3C3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모듈설계</a:t>
            </a:r>
            <a:r>
              <a:rPr lang="ko-KR" altLang="en-US" sz="4000" dirty="0" smtClean="0">
                <a:solidFill>
                  <a:srgbClr val="3C3C3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4000" dirty="0" smtClean="0">
                <a:solidFill>
                  <a:srgbClr val="3C3C3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en-GB" altLang="zh-CN" sz="4000" dirty="0" smtClean="0">
                <a:solidFill>
                  <a:srgbClr val="3C3C3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Selective search</a:t>
            </a:r>
            <a:endParaRPr lang="en-GB" altLang="zh-CN" sz="4000" dirty="0">
              <a:solidFill>
                <a:srgbClr val="3C3C3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내용 개체 틀 4" descr="예술, 콜라주이(가) 표시된 사진&#10;&#10;자동 생성된 설명">
            <a:extLst>
              <a:ext uri="{FF2B5EF4-FFF2-40B4-BE49-F238E27FC236}">
                <a16:creationId xmlns:a16="http://schemas.microsoft.com/office/drawing/2014/main" id="{04B89445-FCF0-CE49-B5F3-9A98EE8AF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624" y="1796483"/>
            <a:ext cx="7896225" cy="2989977"/>
          </a:xfrm>
          <a:prstGeom prst="rect">
            <a:avLst/>
          </a:prstGeom>
        </p:spPr>
      </p:pic>
      <p:sp>
        <p:nvSpPr>
          <p:cNvPr id="2" name="오른쪽 화살표 1"/>
          <p:cNvSpPr/>
          <p:nvPr/>
        </p:nvSpPr>
        <p:spPr>
          <a:xfrm>
            <a:off x="1099625" y="2965963"/>
            <a:ext cx="7896225" cy="66014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099624" y="4951926"/>
            <a:ext cx="26148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err="1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비객체</a:t>
            </a:r>
            <a:r>
              <a:rPr lang="ko-KR" altLang="en-US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기반 분할</a:t>
            </a:r>
            <a:endParaRPr lang="en-US" altLang="ko-KR" b="1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en-US" altLang="ko-KR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</a:t>
            </a:r>
            <a:r>
              <a:rPr lang="ko-KR" altLang="en-US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색감</a:t>
            </a:r>
            <a:r>
              <a:rPr lang="en-US" altLang="ko-KR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b="1" dirty="0" err="1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영역크기</a:t>
            </a:r>
            <a:r>
              <a:rPr lang="ko-KR" altLang="en-US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등 이용</a:t>
            </a:r>
            <a:r>
              <a:rPr lang="en-US" altLang="ko-KR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731735" y="5907773"/>
            <a:ext cx="3084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작은 </a:t>
            </a:r>
            <a:r>
              <a:rPr lang="ko-KR" altLang="en-US" b="1" dirty="0" err="1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여러개의</a:t>
            </a:r>
            <a:r>
              <a:rPr lang="ko-KR" altLang="en-US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b="1" dirty="0" err="1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객체영역</a:t>
            </a:r>
            <a:r>
              <a:rPr lang="ko-KR" altLang="en-US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추출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816234" y="5632774"/>
            <a:ext cx="21868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작은 영역을 합쳐</a:t>
            </a:r>
            <a:endParaRPr lang="en-US" altLang="ko-KR" b="1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ko-KR" altLang="en-US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더 큰 </a:t>
            </a:r>
            <a:r>
              <a:rPr lang="ko-KR" altLang="en-US" b="1" dirty="0" err="1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객체영역</a:t>
            </a:r>
            <a:r>
              <a:rPr lang="ko-KR" altLang="en-US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추출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816234" y="4998949"/>
            <a:ext cx="22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ko-Kore-KR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bottom-up</a:t>
            </a:r>
            <a:r>
              <a:rPr lang="ko-KR" altLang="en-US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방식 진행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491490" y="5006070"/>
            <a:ext cx="2089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ore-KR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</a:t>
            </a:r>
            <a:r>
              <a:rPr lang="ko-KR" altLang="en-US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번 과정 반복 진행</a:t>
            </a:r>
            <a:endParaRPr lang="ko-KR" altLang="en-US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296724" y="5632774"/>
            <a:ext cx="24785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</a:t>
            </a:r>
            <a:r>
              <a:rPr lang="ko-KR" altLang="en-US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천개의</a:t>
            </a:r>
            <a:r>
              <a:rPr lang="en-US" altLang="ko-KR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/>
            </a:r>
            <a:br>
              <a:rPr lang="en-US" altLang="ko-KR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</a:br>
            <a:r>
              <a:rPr lang="en-US" altLang="ko-KR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Region Proposal </a:t>
            </a:r>
            <a:r>
              <a:rPr lang="ko-KR" altLang="en-US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생성</a:t>
            </a:r>
            <a:endParaRPr lang="ko-KR" altLang="en-US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453274" y="3125664"/>
            <a:ext cx="20761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CNN</a:t>
            </a:r>
            <a:r>
              <a:rPr lang="ko-KR" altLang="en-US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에 넣기 전에</a:t>
            </a:r>
            <a:endParaRPr lang="en-US" altLang="ko-KR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ko-KR" altLang="en-US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같은 사이즈로</a:t>
            </a:r>
            <a:endParaRPr lang="en-US" altLang="ko-KR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en-US" altLang="ko-KR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Warp </a:t>
            </a:r>
            <a:r>
              <a:rPr lang="ko-KR" altLang="en-US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진행</a:t>
            </a:r>
          </a:p>
        </p:txBody>
      </p:sp>
      <p:sp>
        <p:nvSpPr>
          <p:cNvPr id="13" name="아래쪽 화살표 12"/>
          <p:cNvSpPr/>
          <p:nvPr/>
        </p:nvSpPr>
        <p:spPr>
          <a:xfrm>
            <a:off x="2162629" y="5598257"/>
            <a:ext cx="275771" cy="279843"/>
          </a:xfrm>
          <a:prstGeom prst="downArrow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아래쪽 화살표 13"/>
          <p:cNvSpPr/>
          <p:nvPr/>
        </p:nvSpPr>
        <p:spPr>
          <a:xfrm>
            <a:off x="4777447" y="5375402"/>
            <a:ext cx="275771" cy="279843"/>
          </a:xfrm>
          <a:prstGeom prst="downArrow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>
            <a:off x="7441323" y="5375402"/>
            <a:ext cx="275771" cy="279843"/>
          </a:xfrm>
          <a:prstGeom prst="downArrow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236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oup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694086" y="295001"/>
            <a:ext cx="8593912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ko-KR" altLang="en-US" sz="4000" dirty="0" err="1">
                <a:solidFill>
                  <a:srgbClr val="3C3C3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모듈설계</a:t>
            </a:r>
            <a:r>
              <a:rPr lang="ko-KR" altLang="en-US" sz="4000" dirty="0">
                <a:solidFill>
                  <a:srgbClr val="3C3C3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4000" dirty="0">
                <a:solidFill>
                  <a:srgbClr val="3C3C3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en-GB" altLang="zh-CN" sz="4000" dirty="0" smtClean="0">
                <a:solidFill>
                  <a:srgbClr val="3C3C3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Feature extraction</a:t>
            </a:r>
            <a:endParaRPr lang="en-GB" altLang="zh-CN" sz="4000" dirty="0">
              <a:solidFill>
                <a:srgbClr val="3C3C3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내용 개체 틀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EF68BC5-2B6D-B748-9219-78DADE000B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91" t="15859" r="291" b="22917"/>
          <a:stretch/>
        </p:blipFill>
        <p:spPr>
          <a:xfrm>
            <a:off x="604080" y="1633538"/>
            <a:ext cx="10637937" cy="252548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049541" y="1420539"/>
            <a:ext cx="4077955" cy="29514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50493" y="4541892"/>
            <a:ext cx="104810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2</a:t>
            </a:r>
            <a:r>
              <a:rPr lang="ko-KR" altLang="en-US" b="1" dirty="0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천개의 후보 지역을 일정한 크기의 이미지로 변환시킨다</a:t>
            </a:r>
            <a:r>
              <a:rPr lang="en-US" altLang="ko-KR" b="1" dirty="0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.</a:t>
            </a:r>
          </a:p>
          <a:p>
            <a:r>
              <a:rPr lang="en-US" altLang="ko-KR" b="1" dirty="0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    (CNN</a:t>
            </a:r>
            <a:r>
              <a:rPr lang="ko-KR" altLang="en-US" b="1" dirty="0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은 일정한 크기의 인풋이 필요하기 때문</a:t>
            </a:r>
            <a:r>
              <a:rPr lang="en-US" altLang="ko-KR" b="1" dirty="0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)</a:t>
            </a:r>
          </a:p>
          <a:p>
            <a:endParaRPr lang="en-US" altLang="ko-KR" b="1" dirty="0">
              <a:solidFill>
                <a:srgbClr val="7F2E3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r>
              <a:rPr lang="en-US" altLang="ko-KR" b="1" dirty="0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2. </a:t>
            </a:r>
            <a:r>
              <a:rPr lang="ko-KR" altLang="en-US" b="1" dirty="0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이미 학습된 </a:t>
            </a:r>
            <a:r>
              <a:rPr lang="en-US" altLang="ko-KR" b="1" dirty="0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CNN</a:t>
            </a:r>
            <a:r>
              <a:rPr lang="ko-KR" altLang="en-US" b="1" dirty="0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구조를 통해 </a:t>
            </a:r>
            <a:r>
              <a:rPr lang="ko-KR" altLang="en-US" b="1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고정된 길이의 </a:t>
            </a:r>
            <a:r>
              <a:rPr lang="ko-KR" altLang="en-US" b="1" dirty="0" err="1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피처벡터를</a:t>
            </a:r>
            <a:r>
              <a:rPr lang="ko-KR" altLang="en-US" b="1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 추출한다</a:t>
            </a:r>
            <a:r>
              <a:rPr lang="en-US" altLang="ko-KR" b="1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.</a:t>
            </a:r>
            <a:endParaRPr lang="ko-KR" altLang="en-US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9024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oup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003002" y="282475"/>
            <a:ext cx="6153523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en-US" altLang="zh-CN" sz="4000" dirty="0" smtClean="0">
                <a:solidFill>
                  <a:srgbClr val="3C3C3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Training</a:t>
            </a:r>
            <a:endParaRPr lang="en-GB" altLang="zh-CN" sz="4000" dirty="0">
              <a:solidFill>
                <a:srgbClr val="3C3C3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1" name="Group 74"/>
          <p:cNvGrpSpPr/>
          <p:nvPr/>
        </p:nvGrpSpPr>
        <p:grpSpPr>
          <a:xfrm>
            <a:off x="1102146" y="1102290"/>
            <a:ext cx="6063890" cy="4665267"/>
            <a:chOff x="336337" y="2688246"/>
            <a:chExt cx="2311693" cy="3499861"/>
          </a:xfrm>
        </p:grpSpPr>
        <p:sp>
          <p:nvSpPr>
            <p:cNvPr id="12" name="Group 11"/>
            <p:cNvSpPr txBox="1"/>
            <p:nvPr/>
          </p:nvSpPr>
          <p:spPr>
            <a:xfrm>
              <a:off x="336337" y="2688246"/>
              <a:ext cx="1951667" cy="507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450"/>
                </a:spcBef>
              </a:pPr>
              <a:r>
                <a:rPr lang="en-US" altLang="ko-KR" sz="3000" b="1" dirty="0" smtClean="0">
                  <a:solidFill>
                    <a:schemeClr val="accent5">
                      <a:lumMod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함초롬돋움" panose="020B0604000101010101" pitchFamily="50" charset="-127"/>
                  <a:sym typeface="+mn-ea"/>
                </a:rPr>
                <a:t>Supervised pre-training</a:t>
              </a:r>
              <a:endParaRPr lang="zh-CN" altLang="en-US" sz="3000" b="1" dirty="0">
                <a:solidFill>
                  <a:schemeClr val="accent5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  <a:sym typeface="+mn-ea"/>
              </a:endParaRPr>
            </a:p>
          </p:txBody>
        </p:sp>
        <p:sp>
          <p:nvSpPr>
            <p:cNvPr id="13" name="Group 11"/>
            <p:cNvSpPr txBox="1"/>
            <p:nvPr/>
          </p:nvSpPr>
          <p:spPr>
            <a:xfrm>
              <a:off x="338556" y="3549142"/>
              <a:ext cx="2309474" cy="5079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450"/>
                </a:spcBef>
              </a:pPr>
              <a:r>
                <a:rPr lang="en-US" altLang="ko-KR" sz="3000" b="1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함초롬돋움" panose="020B0604000101010101" pitchFamily="50" charset="-127"/>
                  <a:sym typeface="+mn-ea"/>
                </a:rPr>
                <a:t>Domain-specific fine-tuning</a:t>
              </a:r>
              <a:endParaRPr lang="zh-CN" altLang="en-US" sz="3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  <a:sym typeface="+mn-ea"/>
              </a:endParaRPr>
            </a:p>
          </p:txBody>
        </p:sp>
        <p:sp>
          <p:nvSpPr>
            <p:cNvPr id="14" name="Group 11"/>
            <p:cNvSpPr txBox="1"/>
            <p:nvPr/>
          </p:nvSpPr>
          <p:spPr>
            <a:xfrm>
              <a:off x="355155" y="5599331"/>
              <a:ext cx="2170143" cy="588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450"/>
                </a:spcBef>
              </a:pPr>
              <a:r>
                <a:rPr lang="en-US" altLang="zh-CN" sz="3000" b="1" dirty="0" smtClean="0">
                  <a:solidFill>
                    <a:schemeClr val="tx2">
                      <a:lumMod val="90000"/>
                      <a:lumOff val="1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함초롬돋움" panose="020B0604000101010101" pitchFamily="50" charset="-127"/>
                  <a:sym typeface="+mn-ea"/>
                </a:rPr>
                <a:t>Object category classifiers</a:t>
              </a:r>
              <a:endParaRPr lang="zh-CN" altLang="en-US" sz="3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  <a:sym typeface="+mn-ea"/>
              </a:endParaRPr>
            </a:p>
          </p:txBody>
        </p:sp>
      </p:grpSp>
      <p:cxnSp>
        <p:nvCxnSpPr>
          <p:cNvPr id="15" name="Group 15"/>
          <p:cNvCxnSpPr/>
          <p:nvPr/>
        </p:nvCxnSpPr>
        <p:spPr>
          <a:xfrm>
            <a:off x="1136457" y="2305716"/>
            <a:ext cx="10025414" cy="0"/>
          </a:xfrm>
          <a:prstGeom prst="line">
            <a:avLst/>
          </a:prstGeom>
          <a:ln w="28575">
            <a:solidFill>
              <a:srgbClr val="C200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roup 11"/>
          <p:cNvSpPr txBox="1"/>
          <p:nvPr/>
        </p:nvSpPr>
        <p:spPr>
          <a:xfrm>
            <a:off x="1102146" y="2994579"/>
            <a:ext cx="694245" cy="372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450"/>
              </a:spcBef>
            </a:pP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ea"/>
            </a:endParaRPr>
          </a:p>
        </p:txBody>
      </p:sp>
      <p:sp>
        <p:nvSpPr>
          <p:cNvPr id="17" name="Group 11"/>
          <p:cNvSpPr txBox="1"/>
          <p:nvPr/>
        </p:nvSpPr>
        <p:spPr>
          <a:xfrm>
            <a:off x="1102147" y="5340168"/>
            <a:ext cx="184732" cy="3727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450"/>
              </a:spcBef>
            </a:pP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ea"/>
            </a:endParaRPr>
          </a:p>
        </p:txBody>
      </p:sp>
      <p:cxnSp>
        <p:nvCxnSpPr>
          <p:cNvPr id="22" name="Group 15"/>
          <p:cNvCxnSpPr/>
          <p:nvPr/>
        </p:nvCxnSpPr>
        <p:spPr>
          <a:xfrm>
            <a:off x="1121943" y="5024547"/>
            <a:ext cx="10025414" cy="0"/>
          </a:xfrm>
          <a:prstGeom prst="line">
            <a:avLst/>
          </a:prstGeom>
          <a:ln w="28575">
            <a:solidFill>
              <a:srgbClr val="C200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102146" y="1817637"/>
            <a:ext cx="6827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ILSVRC Classification dataset</a:t>
            </a:r>
            <a:r>
              <a:rPr lang="ko-KR" altLang="en-US" b="1" dirty="0" smtClean="0"/>
              <a:t>을 </a:t>
            </a:r>
            <a:r>
              <a:rPr lang="en-US" altLang="ko-KR" b="1" dirty="0" smtClean="0"/>
              <a:t>pre-training</a:t>
            </a:r>
            <a:r>
              <a:rPr lang="ko-KR" altLang="en-US" b="1" dirty="0" smtClean="0"/>
              <a:t>된 </a:t>
            </a:r>
            <a:r>
              <a:rPr lang="en-US" altLang="ko-KR" b="1" dirty="0" smtClean="0"/>
              <a:t>CNN</a:t>
            </a:r>
            <a:r>
              <a:rPr lang="ko-KR" altLang="en-US" b="1" dirty="0" smtClean="0"/>
              <a:t>구조 사용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179999" y="2927047"/>
            <a:ext cx="1003992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b="1" dirty="0" smtClean="0"/>
              <a:t>R-CNN</a:t>
            </a:r>
            <a:r>
              <a:rPr lang="ko-KR" altLang="en-US" b="1" dirty="0" smtClean="0"/>
              <a:t>은 새로운 </a:t>
            </a:r>
            <a:r>
              <a:rPr lang="ko-KR" altLang="en-US" b="1" dirty="0" err="1" smtClean="0"/>
              <a:t>객체탐지와</a:t>
            </a:r>
            <a:r>
              <a:rPr lang="ko-KR" altLang="en-US" b="1" dirty="0" smtClean="0"/>
              <a:t> 새로운 </a:t>
            </a:r>
            <a:r>
              <a:rPr lang="en-US" altLang="ko-KR" b="1" dirty="0" smtClean="0"/>
              <a:t>Domain</a:t>
            </a:r>
            <a:r>
              <a:rPr lang="ko-KR" altLang="en-US" b="1" dirty="0" smtClean="0"/>
              <a:t>에 적용하기 위해 </a:t>
            </a:r>
            <a:r>
              <a:rPr lang="en-US" altLang="ko-KR" b="1" dirty="0" smtClean="0"/>
              <a:t>SGD </a:t>
            </a:r>
            <a:r>
              <a:rPr lang="ko-KR" altLang="en-US" b="1" dirty="0" smtClean="0"/>
              <a:t>훈련을 실시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Positive sample : SS</a:t>
            </a:r>
            <a:r>
              <a:rPr lang="ko-KR" altLang="en-US" dirty="0" smtClean="0"/>
              <a:t>로 만들어낸 </a:t>
            </a:r>
            <a:r>
              <a:rPr lang="en-US" altLang="ko-KR" dirty="0" smtClean="0"/>
              <a:t>region </a:t>
            </a:r>
            <a:r>
              <a:rPr lang="ko-KR" altLang="en-US" dirty="0" smtClean="0"/>
              <a:t>할당과 </a:t>
            </a:r>
            <a:r>
              <a:rPr lang="en-US" altLang="ko-KR" dirty="0" smtClean="0"/>
              <a:t>object</a:t>
            </a:r>
            <a:r>
              <a:rPr lang="ko-KR" altLang="en-US" dirty="0" smtClean="0"/>
              <a:t>의 실제 </a:t>
            </a:r>
            <a:r>
              <a:rPr lang="en-US" altLang="ko-KR" dirty="0" smtClean="0"/>
              <a:t>box </a:t>
            </a:r>
            <a:r>
              <a:rPr lang="ko-KR" altLang="en-US" dirty="0" smtClean="0"/>
              <a:t>사이 </a:t>
            </a:r>
            <a:r>
              <a:rPr lang="en-US" altLang="ko-KR" dirty="0" smtClean="0"/>
              <a:t>IOU</a:t>
            </a:r>
            <a:r>
              <a:rPr lang="ko-KR" altLang="en-US" dirty="0" smtClean="0"/>
              <a:t>값이 </a:t>
            </a:r>
            <a:r>
              <a:rPr lang="en-US" altLang="ko-KR" dirty="0" smtClean="0"/>
              <a:t>0.5 </a:t>
            </a:r>
            <a:r>
              <a:rPr lang="ko-KR" altLang="en-US" dirty="0" smtClean="0"/>
              <a:t>이상인 것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Positive sample 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Negative sample 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1:3</a:t>
            </a:r>
            <a:r>
              <a:rPr lang="ko-KR" altLang="en-US" dirty="0" smtClean="0"/>
              <a:t>의 비율로 </a:t>
            </a:r>
            <a:r>
              <a:rPr lang="en-US" altLang="ko-KR" dirty="0" smtClean="0"/>
              <a:t>SGD </a:t>
            </a:r>
            <a:r>
              <a:rPr lang="ko-KR" altLang="en-US" dirty="0" smtClean="0"/>
              <a:t>학습 진행</a:t>
            </a:r>
            <a:endParaRPr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247" y="3908433"/>
            <a:ext cx="1054522" cy="94186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7635" y="3896212"/>
            <a:ext cx="1019183" cy="966301"/>
          </a:xfrm>
          <a:prstGeom prst="rect">
            <a:avLst/>
          </a:prstGeom>
        </p:spPr>
      </p:pic>
      <p:cxnSp>
        <p:nvCxnSpPr>
          <p:cNvPr id="28" name="직선 연결선 27"/>
          <p:cNvCxnSpPr/>
          <p:nvPr/>
        </p:nvCxnSpPr>
        <p:spPr>
          <a:xfrm flipV="1">
            <a:off x="3976818" y="3922035"/>
            <a:ext cx="211429" cy="928258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오른쪽 화살표 28"/>
          <p:cNvSpPr/>
          <p:nvPr/>
        </p:nvSpPr>
        <p:spPr>
          <a:xfrm>
            <a:off x="2680709" y="4222251"/>
            <a:ext cx="246848" cy="336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6"/>
          <a:srcRect l="6997" t="5320"/>
          <a:stretch/>
        </p:blipFill>
        <p:spPr>
          <a:xfrm>
            <a:off x="1578666" y="3913514"/>
            <a:ext cx="1055759" cy="940478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624950" y="3938723"/>
            <a:ext cx="753816" cy="76938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836379" y="4102231"/>
            <a:ext cx="781050" cy="76938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229749" y="5632666"/>
            <a:ext cx="98736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Class</a:t>
            </a:r>
            <a:r>
              <a:rPr lang="ko-KR" altLang="en-US" dirty="0" smtClean="0"/>
              <a:t>별로  </a:t>
            </a:r>
            <a:r>
              <a:rPr lang="en-US" altLang="ko-KR" dirty="0" smtClean="0"/>
              <a:t>Linear </a:t>
            </a:r>
            <a:r>
              <a:rPr lang="en-US" altLang="ko-KR" dirty="0" err="1" smtClean="0"/>
              <a:t>svm</a:t>
            </a:r>
            <a:r>
              <a:rPr lang="ko-KR" altLang="en-US" dirty="0" smtClean="0"/>
              <a:t>을 구성하여 학습을 진행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Class </a:t>
            </a:r>
            <a:r>
              <a:rPr lang="ko-KR" altLang="en-US" dirty="0" smtClean="0"/>
              <a:t>별로 </a:t>
            </a:r>
            <a:r>
              <a:rPr lang="en-US" altLang="ko-KR" dirty="0" smtClean="0"/>
              <a:t>Training </a:t>
            </a:r>
            <a:r>
              <a:rPr lang="ko-KR" altLang="en-US" dirty="0" smtClean="0"/>
              <a:t>하기 위해 위와는 다르게 </a:t>
            </a:r>
            <a:r>
              <a:rPr lang="en-US" altLang="ko-KR" dirty="0"/>
              <a:t>Positive sample </a:t>
            </a:r>
            <a:r>
              <a:rPr lang="ko-KR" altLang="en-US" dirty="0"/>
              <a:t>과 </a:t>
            </a:r>
            <a:r>
              <a:rPr lang="en-US" altLang="ko-KR" dirty="0"/>
              <a:t>Negative </a:t>
            </a:r>
            <a:r>
              <a:rPr lang="en-US" altLang="ko-KR" dirty="0" smtClean="0"/>
              <a:t>sample</a:t>
            </a:r>
            <a:r>
              <a:rPr lang="ko-KR" altLang="en-US" dirty="0" smtClean="0"/>
              <a:t>을 선정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Positive </a:t>
            </a:r>
            <a:r>
              <a:rPr lang="en-US" altLang="ko-KR" dirty="0"/>
              <a:t>sample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각 </a:t>
            </a:r>
            <a:r>
              <a:rPr lang="ko-KR" altLang="en-US" dirty="0" err="1" smtClean="0"/>
              <a:t>클래스별</a:t>
            </a:r>
            <a:r>
              <a:rPr lang="ko-KR" altLang="en-US" dirty="0" smtClean="0"/>
              <a:t> 실측 경계 상자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Negative sample : IOU</a:t>
            </a:r>
            <a:r>
              <a:rPr lang="ko-KR" altLang="en-US" dirty="0" smtClean="0"/>
              <a:t>값이 </a:t>
            </a:r>
            <a:r>
              <a:rPr lang="en-US" altLang="ko-KR" dirty="0" smtClean="0"/>
              <a:t>3</a:t>
            </a:r>
            <a:r>
              <a:rPr lang="ko-KR" altLang="en-US" dirty="0" smtClean="0"/>
              <a:t>미만인 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7986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oup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244324" y="307528"/>
            <a:ext cx="7531916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ko-KR" altLang="en-US" sz="4000" dirty="0" smtClean="0">
                <a:solidFill>
                  <a:srgbClr val="3C3C3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파스칼 </a:t>
            </a:r>
            <a:r>
              <a:rPr lang="en-US" altLang="ko-KR" sz="4000" dirty="0" smtClean="0">
                <a:solidFill>
                  <a:srgbClr val="3C3C3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VOC 2010-12 </a:t>
            </a:r>
            <a:r>
              <a:rPr lang="ko-KR" altLang="en-US" sz="4000" dirty="0" smtClean="0">
                <a:solidFill>
                  <a:srgbClr val="3C3C3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결과</a:t>
            </a:r>
            <a:endParaRPr lang="en-GB" altLang="zh-CN" sz="4000" dirty="0">
              <a:solidFill>
                <a:srgbClr val="3C3C3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338" y="1433066"/>
            <a:ext cx="10799889" cy="276544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10338" y="2841547"/>
            <a:ext cx="10799889" cy="5198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869770" y="1504704"/>
            <a:ext cx="540458" cy="185668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50493" y="4541892"/>
            <a:ext cx="104810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본 논문에서 제안하는 </a:t>
            </a:r>
            <a:r>
              <a:rPr lang="en-US" altLang="ko-KR" b="1" dirty="0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R-CNN</a:t>
            </a:r>
            <a:r>
              <a:rPr lang="ko-KR" altLang="en-US" b="1" dirty="0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이 </a:t>
            </a:r>
            <a:r>
              <a:rPr lang="en-US" altLang="ko-KR" b="1" dirty="0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SS</a:t>
            </a:r>
            <a:r>
              <a:rPr lang="ko-KR" altLang="en-US" b="1" dirty="0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를 사용하는 </a:t>
            </a:r>
            <a:r>
              <a:rPr lang="en-US" altLang="ko-KR" b="1" dirty="0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UVA </a:t>
            </a:r>
            <a:r>
              <a:rPr lang="ko-KR" altLang="en-US" b="1" dirty="0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등 보다 좋은 성능을 보임을 알 수 있음</a:t>
            </a:r>
            <a:r>
              <a:rPr lang="en-US" altLang="ko-KR" b="1" dirty="0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b="1" dirty="0">
              <a:solidFill>
                <a:srgbClr val="7F2E3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또한 </a:t>
            </a:r>
            <a:r>
              <a:rPr lang="en-US" altLang="ko-KR" b="1" dirty="0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Bounding Box regression</a:t>
            </a:r>
            <a:r>
              <a:rPr lang="ko-KR" altLang="en-US" b="1" dirty="0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을 활용한 학습 모델이 더 좋은 성능을 보이고 있음</a:t>
            </a:r>
            <a:r>
              <a:rPr lang="en-US" altLang="ko-KR" b="1" dirty="0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.</a:t>
            </a:r>
            <a:endParaRPr lang="ko-KR" altLang="en-US" b="1" dirty="0">
              <a:solidFill>
                <a:srgbClr val="7F2E3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6982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oup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003002" y="282475"/>
            <a:ext cx="6153523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endParaRPr lang="en-GB" altLang="zh-CN" sz="4000" dirty="0">
              <a:solidFill>
                <a:srgbClr val="3C3C3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884945" y="417614"/>
            <a:ext cx="6153523" cy="912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ko-KR" altLang="en-US" sz="4000" dirty="0" smtClean="0">
                <a:solidFill>
                  <a:srgbClr val="3C3C3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학습된 기능 시각화</a:t>
            </a:r>
            <a:endParaRPr lang="en-GB" altLang="zh-CN" sz="4000" dirty="0">
              <a:solidFill>
                <a:srgbClr val="3C3C3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215" y="1420540"/>
            <a:ext cx="9063847" cy="41910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0093458" y="1523218"/>
            <a:ext cx="1600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err="1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사람얼굴</a:t>
            </a:r>
            <a:r>
              <a:rPr lang="ko-KR" altLang="en-US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인식</a:t>
            </a:r>
            <a:endParaRPr lang="ko-KR" altLang="en-US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556342" y="2113713"/>
            <a:ext cx="2635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점들을 개의 얼굴로 착각</a:t>
            </a:r>
            <a:endParaRPr lang="ko-KR" altLang="en-US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" name="아래쪽 화살표 4"/>
          <p:cNvSpPr/>
          <p:nvPr/>
        </p:nvSpPr>
        <p:spPr>
          <a:xfrm>
            <a:off x="10547796" y="2590727"/>
            <a:ext cx="540913" cy="1596980"/>
          </a:xfrm>
          <a:prstGeom prst="down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9556342" y="4411211"/>
            <a:ext cx="23435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네트워크는 모양</a:t>
            </a:r>
            <a:r>
              <a:rPr lang="en-US" altLang="ko-KR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b="1" dirty="0" err="1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텍스쳐</a:t>
            </a:r>
            <a:r>
              <a:rPr lang="en-US" altLang="ko-KR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색상 등 어느 한 특징에 영향을 받음</a:t>
            </a:r>
            <a:endParaRPr lang="ko-KR" altLang="en-US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83183" y="5611540"/>
            <a:ext cx="1077570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(Pool5 </a:t>
            </a:r>
            <a:r>
              <a:rPr lang="ko-KR" altLang="en-US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레이어의 </a:t>
            </a:r>
            <a:r>
              <a:rPr lang="ko-KR" altLang="en-US" b="1" dirty="0" err="1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여섯개</a:t>
            </a:r>
            <a:r>
              <a:rPr lang="ko-KR" altLang="en-US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유닛에 대한 시각화 결과</a:t>
            </a:r>
            <a:r>
              <a:rPr lang="en-US" altLang="ko-KR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  <a:br>
              <a:rPr lang="en-US" altLang="ko-KR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</a:br>
            <a:r>
              <a:rPr lang="ko-KR" altLang="en-US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첫번째 레이어는 이해하기가 쉽지만</a:t>
            </a:r>
            <a:r>
              <a:rPr lang="en-US" altLang="ko-KR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이후의 레이어들은 이해가 </a:t>
            </a:r>
            <a:r>
              <a:rPr lang="ko-KR" altLang="en-US" b="1" dirty="0" err="1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힘들어짐</a:t>
            </a:r>
            <a:r>
              <a:rPr lang="en-US" altLang="ko-KR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br>
              <a:rPr lang="en-US" altLang="ko-KR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</a:br>
            <a:endParaRPr lang="en-US" altLang="ko-KR" b="1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ko-KR" altLang="en-US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따라서</a:t>
            </a:r>
            <a:r>
              <a:rPr lang="en-US" altLang="ko-KR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FC6</a:t>
            </a:r>
            <a:r>
              <a:rPr lang="ko-KR" altLang="en-US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와 같은 후속레이어에서 </a:t>
            </a:r>
            <a:r>
              <a:rPr lang="en-US" altLang="ko-KR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Pool5</a:t>
            </a:r>
            <a:r>
              <a:rPr lang="ko-KR" altLang="en-US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에서 발생한 </a:t>
            </a:r>
            <a:r>
              <a:rPr lang="ko-KR" altLang="en-US" b="1" dirty="0" err="1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오분류를</a:t>
            </a:r>
            <a:r>
              <a:rPr lang="ko-KR" altLang="en-US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보정하고 모델의 성능을 향상시키고 있음</a:t>
            </a:r>
            <a:endParaRPr lang="ko-KR" altLang="en-US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cxnSp>
        <p:nvCxnSpPr>
          <p:cNvPr id="21" name="직선 연결선 20"/>
          <p:cNvCxnSpPr>
            <a:endCxn id="15" idx="1"/>
          </p:cNvCxnSpPr>
          <p:nvPr/>
        </p:nvCxnSpPr>
        <p:spPr>
          <a:xfrm flipV="1">
            <a:off x="9350062" y="1707884"/>
            <a:ext cx="743396" cy="338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endCxn id="16" idx="1"/>
          </p:cNvCxnSpPr>
          <p:nvPr/>
        </p:nvCxnSpPr>
        <p:spPr>
          <a:xfrm flipV="1">
            <a:off x="9350062" y="2298379"/>
            <a:ext cx="206280" cy="3383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53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oup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003002" y="282475"/>
            <a:ext cx="6153523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endParaRPr lang="en-GB" altLang="zh-CN" sz="4000" dirty="0">
              <a:solidFill>
                <a:srgbClr val="3C3C3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16" y="1408013"/>
            <a:ext cx="11177269" cy="3748187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2176607" y="401500"/>
            <a:ext cx="8087855" cy="9125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ko-KR" altLang="en-US" sz="4000" dirty="0" err="1" smtClean="0">
                <a:solidFill>
                  <a:srgbClr val="3C3C3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파인튜닝</a:t>
            </a:r>
            <a:r>
              <a:rPr lang="ko-KR" altLang="en-US" sz="4000" dirty="0" smtClean="0">
                <a:solidFill>
                  <a:srgbClr val="3C3C3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여부에 따른 성능분석</a:t>
            </a:r>
            <a:endParaRPr lang="en-GB" altLang="zh-CN" sz="4000" dirty="0">
              <a:solidFill>
                <a:srgbClr val="3C3C3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58416" y="5250173"/>
            <a:ext cx="113189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Fine-tuning </a:t>
            </a:r>
            <a:r>
              <a:rPr lang="ko-KR" altLang="en-US" b="1" dirty="0" smtClean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여부</a:t>
            </a:r>
            <a:r>
              <a:rPr lang="ko-KR" altLang="en-US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에 따른 비교와 </a:t>
            </a:r>
            <a:r>
              <a:rPr lang="en-US" altLang="ko-KR" b="1" dirty="0" smtClean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Bounding box regression </a:t>
            </a:r>
            <a:r>
              <a:rPr lang="ko-KR" altLang="en-US" b="1" dirty="0" smtClean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학습 여부</a:t>
            </a:r>
            <a:r>
              <a:rPr lang="ko-KR" altLang="en-US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에 따라 성능차이가 나타남</a:t>
            </a:r>
            <a:endParaRPr lang="en-US" altLang="ko-KR" b="1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Baseline</a:t>
            </a:r>
            <a:r>
              <a:rPr lang="ko-KR" altLang="en-US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인 </a:t>
            </a:r>
            <a:r>
              <a:rPr lang="en-US" altLang="ko-KR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DPN</a:t>
            </a:r>
            <a:r>
              <a:rPr lang="ko-KR" altLang="en-US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과 비교했을 때 보다 훨씬 성능이 높았음</a:t>
            </a:r>
            <a:r>
              <a:rPr lang="en-US" altLang="ko-KR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(</a:t>
            </a:r>
            <a:r>
              <a:rPr lang="ko-KR" altLang="en-US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많게는 </a:t>
            </a:r>
            <a:r>
              <a:rPr lang="en-US" altLang="ko-KR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5</a:t>
            </a:r>
            <a:r>
              <a:rPr lang="ko-KR" altLang="en-US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배</a:t>
            </a:r>
            <a:r>
              <a:rPr lang="en-US" altLang="ko-KR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이상</a:t>
            </a:r>
            <a:r>
              <a:rPr lang="en-US" altLang="ko-KR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  <a:endParaRPr lang="en-US" altLang="ko-KR" b="1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ko-KR" altLang="en-US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따라서</a:t>
            </a:r>
            <a:r>
              <a:rPr lang="en-US" altLang="ko-KR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b="1" dirty="0" err="1" smtClean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파인튜닝을</a:t>
            </a:r>
            <a:r>
              <a:rPr lang="ko-KR" altLang="en-US" b="1" dirty="0" smtClean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할수록</a:t>
            </a:r>
            <a:r>
              <a:rPr lang="en-US" altLang="ko-KR" b="1" dirty="0" smtClean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b="1" dirty="0" smtClean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또 </a:t>
            </a:r>
            <a:r>
              <a:rPr lang="ko-KR" altLang="en-US" b="1" dirty="0" err="1" smtClean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바운딩박스</a:t>
            </a:r>
            <a:r>
              <a:rPr lang="ko-KR" altLang="en-US" b="1" dirty="0" smtClean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회귀를 할 수록 좋은 성능</a:t>
            </a:r>
            <a:r>
              <a:rPr lang="ko-KR" altLang="en-US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 나타남을 알 수 있다</a:t>
            </a:r>
            <a:r>
              <a:rPr lang="en-US" altLang="ko-KR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ko-KR" altLang="en-US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21539" y="2435147"/>
            <a:ext cx="253262" cy="9049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842238" y="3120947"/>
            <a:ext cx="265961" cy="231853"/>
          </a:xfrm>
          <a:prstGeom prst="rect">
            <a:avLst/>
          </a:prstGeom>
          <a:noFill/>
          <a:ln w="38100"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261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oup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003002" y="282475"/>
            <a:ext cx="6153523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ko-KR" altLang="en-US" sz="4000" dirty="0" err="1" smtClean="0">
                <a:solidFill>
                  <a:srgbClr val="3C3C3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탐지오류</a:t>
            </a:r>
            <a:r>
              <a:rPr lang="ko-KR" altLang="en-US" sz="4000" dirty="0" smtClean="0">
                <a:solidFill>
                  <a:srgbClr val="3C3C3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분석</a:t>
            </a:r>
            <a:endParaRPr lang="en-GB" altLang="zh-CN" sz="4000" dirty="0">
              <a:solidFill>
                <a:srgbClr val="3C3C3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12177" t="9069"/>
          <a:stretch/>
        </p:blipFill>
        <p:spPr>
          <a:xfrm>
            <a:off x="571500" y="1801712"/>
            <a:ext cx="5295900" cy="402217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959753" y="2227749"/>
            <a:ext cx="639354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에러 발생원인이 무엇일까</a:t>
            </a:r>
            <a:r>
              <a:rPr lang="en-US" altLang="ko-KR" sz="20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?</a:t>
            </a:r>
          </a:p>
          <a:p>
            <a:endParaRPr lang="en-US" altLang="ko-KR" sz="2000" b="1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0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ko-KR" altLang="en-US" sz="20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그래프를 보면 </a:t>
            </a:r>
            <a:r>
              <a:rPr lang="en-US" altLang="ko-KR" sz="2000" b="1" dirty="0" smtClean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LOC(</a:t>
            </a:r>
            <a:r>
              <a:rPr lang="ko-KR" altLang="en-US" sz="2000" b="1" dirty="0" smtClean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로컬라제이션</a:t>
            </a:r>
            <a:r>
              <a:rPr lang="en-US" altLang="ko-KR" sz="2000" b="1" dirty="0" smtClean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  <a:r>
              <a:rPr lang="ko-KR" altLang="en-US" sz="2000" b="1" dirty="0" smtClean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 주 원인</a:t>
            </a:r>
            <a:r>
              <a:rPr lang="en-US" altLang="ko-KR" sz="2000" b="1" dirty="0" smtClean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endParaRPr lang="en-US" altLang="ko-KR" sz="20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ko-KR" altLang="en-US" sz="20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여기서</a:t>
            </a:r>
            <a:r>
              <a:rPr lang="en-US" altLang="ko-KR" sz="20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BB</a:t>
            </a:r>
            <a:r>
              <a:rPr lang="ko-KR" altLang="en-US" sz="20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를 할 경우 에러가 확실히 줄어든 것이 보임</a:t>
            </a:r>
            <a:endParaRPr lang="en-US" altLang="ko-KR" sz="2000" b="1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0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000" b="1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ko-KR" altLang="en-US" sz="20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따라서</a:t>
            </a:r>
            <a:r>
              <a:rPr lang="en-US" altLang="ko-KR" sz="20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en-US" altLang="ko-KR" sz="2000" b="1" dirty="0" smtClean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LOC </a:t>
            </a:r>
            <a:r>
              <a:rPr lang="ko-KR" altLang="en-US" sz="2000" b="1" dirty="0" smtClean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에러를 줄이기 위해</a:t>
            </a:r>
            <a:endParaRPr lang="en-US" altLang="ko-KR" sz="2000" b="1" dirty="0" smtClean="0">
              <a:solidFill>
                <a:srgbClr val="FF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000" b="1" dirty="0" smtClean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Bounding-box regression</a:t>
            </a:r>
            <a:r>
              <a:rPr lang="ko-KR" altLang="en-US" sz="2000" b="1" dirty="0" smtClean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을 고안하였다</a:t>
            </a:r>
            <a:r>
              <a:rPr lang="en-US" altLang="ko-KR" sz="2000" b="1" dirty="0" smtClean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r>
              <a:rPr lang="ko-KR" altLang="en-US" sz="20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62166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oup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61" name="Title 1"/>
          <p:cNvSpPr txBox="1">
            <a:spLocks/>
          </p:cNvSpPr>
          <p:nvPr/>
        </p:nvSpPr>
        <p:spPr>
          <a:xfrm>
            <a:off x="4584700" y="295001"/>
            <a:ext cx="3022600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ko-KR" altLang="en-US" sz="4000" dirty="0">
                <a:solidFill>
                  <a:srgbClr val="3C3C3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목차</a:t>
            </a:r>
            <a:endParaRPr lang="en-GB" altLang="zh-CN" sz="4000" dirty="0">
              <a:solidFill>
                <a:srgbClr val="3C3C3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Oval 9"/>
          <p:cNvSpPr/>
          <p:nvPr/>
        </p:nvSpPr>
        <p:spPr>
          <a:xfrm>
            <a:off x="1352229" y="2700892"/>
            <a:ext cx="1490988" cy="1490988"/>
          </a:xfrm>
          <a:prstGeom prst="ellipse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00" b="1" dirty="0">
                <a:latin typeface="Century Gothic" panose="020B0502020202020204" pitchFamily="34" charset="0"/>
                <a:ea typeface="함초롬돋움" panose="02030504000101010101" pitchFamily="18" charset="-127"/>
              </a:rPr>
              <a:t>1</a:t>
            </a:r>
          </a:p>
        </p:txBody>
      </p:sp>
      <p:sp>
        <p:nvSpPr>
          <p:cNvPr id="29" name="Arc 16"/>
          <p:cNvSpPr/>
          <p:nvPr/>
        </p:nvSpPr>
        <p:spPr>
          <a:xfrm>
            <a:off x="1277679" y="2626342"/>
            <a:ext cx="1640088" cy="1640088"/>
          </a:xfrm>
          <a:prstGeom prst="arc">
            <a:avLst>
              <a:gd name="adj1" fmla="val 16200000"/>
              <a:gd name="adj2" fmla="val 10983"/>
            </a:avLst>
          </a:prstGeom>
          <a:noFill/>
          <a:ln w="38100" cap="rnd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함초롬돋움" panose="02030504000101010101" pitchFamily="18" charset="-127"/>
            </a:endParaRPr>
          </a:p>
        </p:txBody>
      </p:sp>
      <p:sp>
        <p:nvSpPr>
          <p:cNvPr id="30" name="Rectangle 19"/>
          <p:cNvSpPr/>
          <p:nvPr/>
        </p:nvSpPr>
        <p:spPr>
          <a:xfrm>
            <a:off x="1142416" y="4678831"/>
            <a:ext cx="191061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176924"/>
            <a:r>
              <a:rPr lang="ko-KR" alt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주제</a:t>
            </a:r>
            <a:endParaRPr lang="en-US" sz="2200" dirty="0">
              <a:solidFill>
                <a:srgbClr val="3C3C3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1" name="Oval 25"/>
          <p:cNvSpPr/>
          <p:nvPr/>
        </p:nvSpPr>
        <p:spPr>
          <a:xfrm>
            <a:off x="4050120" y="2700892"/>
            <a:ext cx="1490988" cy="1490988"/>
          </a:xfrm>
          <a:prstGeom prst="ellipse">
            <a:avLst/>
          </a:pr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00" b="1" dirty="0">
                <a:latin typeface="Century Gothic" panose="020B0502020202020204" pitchFamily="34" charset="0"/>
                <a:ea typeface="함초롬돋움" panose="02030504000101010101" pitchFamily="18" charset="-127"/>
              </a:rPr>
              <a:t>2</a:t>
            </a:r>
          </a:p>
        </p:txBody>
      </p:sp>
      <p:sp>
        <p:nvSpPr>
          <p:cNvPr id="32" name="Arc 26"/>
          <p:cNvSpPr/>
          <p:nvPr/>
        </p:nvSpPr>
        <p:spPr>
          <a:xfrm>
            <a:off x="3975570" y="2626342"/>
            <a:ext cx="1640088" cy="1640088"/>
          </a:xfrm>
          <a:prstGeom prst="arc">
            <a:avLst>
              <a:gd name="adj1" fmla="val 16200000"/>
              <a:gd name="adj2" fmla="val 3055291"/>
            </a:avLst>
          </a:prstGeom>
          <a:noFill/>
          <a:ln w="38100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함초롬돋움" panose="02030504000101010101" pitchFamily="18" charset="-127"/>
            </a:endParaRPr>
          </a:p>
        </p:txBody>
      </p:sp>
      <p:sp>
        <p:nvSpPr>
          <p:cNvPr id="33" name="Rectangle 28"/>
          <p:cNvSpPr/>
          <p:nvPr/>
        </p:nvSpPr>
        <p:spPr>
          <a:xfrm>
            <a:off x="3840307" y="4708543"/>
            <a:ext cx="191061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176924"/>
            <a:r>
              <a:rPr lang="ko-KR" alt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배경지식</a:t>
            </a:r>
            <a:endParaRPr lang="en-US" sz="2200" dirty="0">
              <a:solidFill>
                <a:srgbClr val="3C3C3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1" name="Oval 30"/>
          <p:cNvSpPr/>
          <p:nvPr/>
        </p:nvSpPr>
        <p:spPr>
          <a:xfrm>
            <a:off x="9445903" y="2700892"/>
            <a:ext cx="1490988" cy="1490988"/>
          </a:xfrm>
          <a:prstGeom prst="ellipse">
            <a:avLst/>
          </a:pr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00" b="1" dirty="0">
                <a:latin typeface="Century Gothic" panose="020B0502020202020204" pitchFamily="34" charset="0"/>
                <a:ea typeface="함초롬돋움" panose="02030504000101010101" pitchFamily="18" charset="-127"/>
              </a:rPr>
              <a:t>4</a:t>
            </a:r>
          </a:p>
        </p:txBody>
      </p:sp>
      <p:sp>
        <p:nvSpPr>
          <p:cNvPr id="54" name="Arc 31"/>
          <p:cNvSpPr/>
          <p:nvPr/>
        </p:nvSpPr>
        <p:spPr>
          <a:xfrm>
            <a:off x="9371353" y="2626342"/>
            <a:ext cx="1640088" cy="1640088"/>
          </a:xfrm>
          <a:prstGeom prst="arc">
            <a:avLst>
              <a:gd name="adj1" fmla="val 16200000"/>
              <a:gd name="adj2" fmla="val 15580174"/>
            </a:avLst>
          </a:prstGeom>
          <a:noFill/>
          <a:ln w="38100" cap="rnd">
            <a:solidFill>
              <a:srgbClr val="3636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함초롬돋움" panose="02030504000101010101" pitchFamily="18" charset="-127"/>
            </a:endParaRPr>
          </a:p>
        </p:txBody>
      </p:sp>
      <p:sp>
        <p:nvSpPr>
          <p:cNvPr id="60" name="Rectangle 33"/>
          <p:cNvSpPr/>
          <p:nvPr/>
        </p:nvSpPr>
        <p:spPr>
          <a:xfrm>
            <a:off x="9236090" y="4708543"/>
            <a:ext cx="191061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176924"/>
            <a:r>
              <a:rPr lang="ko-KR" alt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결론</a:t>
            </a:r>
            <a:endParaRPr lang="en-US" sz="2200" dirty="0">
              <a:solidFill>
                <a:srgbClr val="3C3C3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2" name="Oval 35"/>
          <p:cNvSpPr/>
          <p:nvPr/>
        </p:nvSpPr>
        <p:spPr>
          <a:xfrm>
            <a:off x="6748011" y="2700892"/>
            <a:ext cx="1490988" cy="1490988"/>
          </a:xfrm>
          <a:prstGeom prst="ellipse">
            <a:avLst/>
          </a:pr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00" b="1" dirty="0">
                <a:latin typeface="Century Gothic" panose="020B0502020202020204" pitchFamily="34" charset="0"/>
                <a:ea typeface="함초롬돋움" panose="02030504000101010101" pitchFamily="18" charset="-127"/>
              </a:rPr>
              <a:t>3</a:t>
            </a:r>
          </a:p>
        </p:txBody>
      </p:sp>
      <p:sp>
        <p:nvSpPr>
          <p:cNvPr id="63" name="Arc 36"/>
          <p:cNvSpPr/>
          <p:nvPr/>
        </p:nvSpPr>
        <p:spPr>
          <a:xfrm>
            <a:off x="6673461" y="2626342"/>
            <a:ext cx="1640088" cy="1640088"/>
          </a:xfrm>
          <a:prstGeom prst="arc">
            <a:avLst>
              <a:gd name="adj1" fmla="val 16200000"/>
              <a:gd name="adj2" fmla="val 9238452"/>
            </a:avLst>
          </a:prstGeom>
          <a:noFill/>
          <a:ln w="38100" cap="rnd">
            <a:solidFill>
              <a:srgbClr val="3636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함초롬돋움" panose="02030504000101010101" pitchFamily="18" charset="-127"/>
            </a:endParaRPr>
          </a:p>
        </p:txBody>
      </p:sp>
      <p:sp>
        <p:nvSpPr>
          <p:cNvPr id="64" name="Rectangle 38"/>
          <p:cNvSpPr/>
          <p:nvPr/>
        </p:nvSpPr>
        <p:spPr>
          <a:xfrm>
            <a:off x="6538198" y="4708543"/>
            <a:ext cx="191061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176924"/>
            <a:r>
              <a:rPr lang="ko-KR" altLang="en-US" sz="2200" dirty="0" err="1" smtClean="0">
                <a:solidFill>
                  <a:srgbClr val="3C3C3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논문설명</a:t>
            </a:r>
            <a:endParaRPr lang="en-US" sz="2200" dirty="0">
              <a:solidFill>
                <a:srgbClr val="3C3C3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5250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oup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320830" y="295001"/>
            <a:ext cx="7926255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en-GB" altLang="zh-CN" sz="4000" dirty="0" err="1" smtClean="0">
                <a:solidFill>
                  <a:srgbClr val="3C3C3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Sementic</a:t>
            </a:r>
            <a:r>
              <a:rPr lang="en-GB" altLang="zh-CN" sz="4000" dirty="0" smtClean="0">
                <a:solidFill>
                  <a:srgbClr val="3C3C3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segmentation</a:t>
            </a:r>
            <a:endParaRPr lang="en-GB" altLang="zh-CN" sz="4000" dirty="0">
              <a:solidFill>
                <a:srgbClr val="3C3C3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26" name="Picture 2" descr="https://miro.medium.com/v2/resize:fit:473/1*Ox16veM29OVxGgIPrVmMh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4" y="2258376"/>
            <a:ext cx="4505325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iro.medium.com/v2/resize:fit:700/1*jHv5C23SLtL3UFeR8VnohQ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232" y="2258376"/>
            <a:ext cx="6667500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오른쪽 화살표 12"/>
          <p:cNvSpPr/>
          <p:nvPr/>
        </p:nvSpPr>
        <p:spPr>
          <a:xfrm>
            <a:off x="4825772" y="3719329"/>
            <a:ext cx="506187" cy="449943"/>
          </a:xfrm>
          <a:prstGeom prst="rightArrow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728982" y="2258376"/>
            <a:ext cx="3333750" cy="33718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728982" y="5867899"/>
            <a:ext cx="33337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사람을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따로 분류하지 않고</a:t>
            </a:r>
            <a:r>
              <a:rPr lang="en-US" altLang="ko-KR" b="1" dirty="0" smtClean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,</a:t>
            </a:r>
          </a:p>
          <a:p>
            <a:pPr fontAlgn="base"/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그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픽셀 자체가 어떤 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class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에 </a:t>
            </a:r>
            <a:endParaRPr lang="en-US" altLang="ko-KR" b="1" dirty="0" smtClean="0">
              <a:solidFill>
                <a:schemeClr val="bg2">
                  <a:lumMod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pPr fontAlgn="base"/>
            <a:r>
              <a:rPr lang="ko-KR" altLang="en-US" b="1" dirty="0" err="1" smtClean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속하는지에만</a:t>
            </a: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관심이 있다</a:t>
            </a:r>
            <a:r>
              <a:rPr lang="en-US" altLang="ko-KR" b="1" dirty="0" smtClean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. 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26029" y="1345792"/>
            <a:ext cx="9982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이미지 내 픽셀을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객체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와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배경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으로 분류하고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,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객체가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무엇인지를 결정하는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작업이다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. </a:t>
            </a:r>
          </a:p>
          <a:p>
            <a:pPr fontAlgn="base"/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여기서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이미지 내 </a:t>
            </a:r>
            <a:r>
              <a:rPr lang="ko-KR" altLang="en-US" dirty="0" err="1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모든픽셀은</a:t>
            </a:r>
            <a:r>
              <a:rPr lang="ko-KR" altLang="en-US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해당 객체 카테고리 또는 배경으로만 분류</a:t>
            </a:r>
            <a:r>
              <a:rPr lang="ko-KR" altLang="en-US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/>
            </a:r>
            <a:br>
              <a:rPr lang="ko-KR" altLang="en-US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</a:br>
            <a:endParaRPr lang="ko-KR" altLang="en-US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1812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oup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320830" y="295001"/>
            <a:ext cx="7926255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en-GB" altLang="zh-CN" sz="4000" dirty="0" err="1" smtClean="0">
                <a:solidFill>
                  <a:srgbClr val="3C3C3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Sementic</a:t>
            </a:r>
            <a:r>
              <a:rPr lang="en-GB" altLang="zh-CN" sz="4000" dirty="0" smtClean="0">
                <a:solidFill>
                  <a:srgbClr val="3C3C3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segmentation</a:t>
            </a:r>
            <a:endParaRPr lang="en-GB" altLang="zh-CN" sz="4000" dirty="0">
              <a:solidFill>
                <a:srgbClr val="3C3C3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774967FB-F23B-3E40-8DB9-5742ED752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72" y="1633538"/>
            <a:ext cx="11353800" cy="142897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20607" y="3275513"/>
            <a:ext cx="1048109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&lt;Segmentation</a:t>
            </a:r>
            <a:r>
              <a:rPr lang="ko-KR" altLang="en-US" sz="2400" b="1" dirty="0" smtClean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에 맞는 피처를 계산하기 위한 세가지 전략</a:t>
            </a:r>
            <a:r>
              <a:rPr lang="en-US" altLang="ko-KR" sz="2400" b="1" dirty="0" smtClean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 </a:t>
            </a:r>
            <a:r>
              <a:rPr lang="en-US" altLang="ko-KR" b="1" dirty="0" smtClean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(1) full : Region</a:t>
            </a: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의 </a:t>
            </a:r>
            <a:r>
              <a:rPr lang="en-US" altLang="ko-KR" b="1" dirty="0" smtClean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shape</a:t>
            </a: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을 무시하고 </a:t>
            </a:r>
            <a:r>
              <a:rPr lang="en-US" altLang="ko-KR" b="1" dirty="0" err="1" smtClean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warpe</a:t>
            </a: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된 형태에 바로 </a:t>
            </a:r>
            <a:r>
              <a:rPr lang="ko-KR" altLang="en-US" b="1" dirty="0" err="1" smtClean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피쳐를</a:t>
            </a: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 계산하는 것</a:t>
            </a:r>
            <a:endParaRPr lang="en-US" altLang="ko-KR" b="1" dirty="0" smtClean="0">
              <a:solidFill>
                <a:schemeClr val="bg2">
                  <a:lumMod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 </a:t>
            </a:r>
            <a:r>
              <a:rPr lang="en-US" altLang="ko-KR" b="1" dirty="0" smtClean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(2) </a:t>
            </a:r>
            <a:r>
              <a:rPr lang="en-US" altLang="ko-KR" b="1" dirty="0" err="1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f</a:t>
            </a:r>
            <a:r>
              <a:rPr lang="en-US" altLang="ko-KR" b="1" dirty="0" err="1" smtClean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g</a:t>
            </a:r>
            <a:r>
              <a:rPr lang="en-US" altLang="ko-KR" b="1" dirty="0" smtClean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 : </a:t>
            </a:r>
            <a:r>
              <a:rPr lang="ko-KR" altLang="en-US" b="1" dirty="0" err="1" smtClean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객체영역을</a:t>
            </a: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 나타내는 마스크가 덧씌워진 부분들만 </a:t>
            </a:r>
            <a:r>
              <a:rPr lang="en-US" altLang="ko-KR" b="1" dirty="0" smtClean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CNN</a:t>
            </a: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에 넣어 계산하는 것</a:t>
            </a:r>
            <a:endParaRPr lang="en-US" altLang="ko-KR" b="1" dirty="0" smtClean="0">
              <a:solidFill>
                <a:schemeClr val="bg2">
                  <a:lumMod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 </a:t>
            </a:r>
            <a:r>
              <a:rPr lang="en-US" altLang="ko-KR" b="1" dirty="0" smtClean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           ( </a:t>
            </a: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그 외의 부분은 </a:t>
            </a:r>
            <a:r>
              <a:rPr lang="en-US" altLang="ko-KR" b="1" dirty="0" smtClean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0</a:t>
            </a: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이 되도록 만든다</a:t>
            </a:r>
            <a:r>
              <a:rPr lang="en-US" altLang="ko-KR" b="1" dirty="0" smtClean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 (3) full + </a:t>
            </a:r>
            <a:r>
              <a:rPr lang="en-US" altLang="ko-KR" b="1" dirty="0" err="1" smtClean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fg</a:t>
            </a:r>
            <a:r>
              <a:rPr lang="en-US" altLang="ko-KR" b="1" dirty="0" smtClean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 : </a:t>
            </a: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위 두가지를 적절하게 섞은 것</a:t>
            </a:r>
            <a:endParaRPr lang="en-US" altLang="ko-KR" b="1" dirty="0" smtClean="0">
              <a:solidFill>
                <a:schemeClr val="bg2">
                  <a:lumMod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bg2">
                  <a:lumMod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u="sng" dirty="0" smtClean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※ VOC 2011 test</a:t>
            </a:r>
            <a:r>
              <a:rPr lang="ko-KR" altLang="en-US" b="1" u="sng" dirty="0" smtClean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에서 다른 </a:t>
            </a:r>
            <a:r>
              <a:rPr lang="en-US" altLang="ko-KR" b="1" u="sng" dirty="0" smtClean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Segmentation </a:t>
            </a:r>
            <a:r>
              <a:rPr lang="ko-KR" altLang="en-US" b="1" u="sng" dirty="0" smtClean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방법들과 비교했을 때 대체로 성능이 더 좋았다</a:t>
            </a:r>
            <a:r>
              <a:rPr lang="en-US" altLang="ko-KR" b="1" u="sng" dirty="0" smtClean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.</a:t>
            </a:r>
          </a:p>
          <a:p>
            <a:endParaRPr lang="en-US" altLang="ko-KR" b="1" dirty="0">
              <a:solidFill>
                <a:srgbClr val="7F2E3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endParaRPr lang="ko-KR" altLang="en-US" b="1" dirty="0">
              <a:solidFill>
                <a:srgbClr val="7F2E3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0607" y="2699658"/>
            <a:ext cx="11203736" cy="3338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982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oup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858930"/>
            <a:ext cx="12192000" cy="2971800"/>
          </a:xfrm>
          <a:prstGeom prst="rect">
            <a:avLst/>
          </a:prstGeom>
        </p:spPr>
      </p:pic>
      <p:sp>
        <p:nvSpPr>
          <p:cNvPr id="8" name="TextBox 11"/>
          <p:cNvSpPr txBox="1"/>
          <p:nvPr/>
        </p:nvSpPr>
        <p:spPr>
          <a:xfrm>
            <a:off x="4913138" y="2526605"/>
            <a:ext cx="2365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rgbClr val="7F2E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Part.4</a:t>
            </a:r>
            <a:endParaRPr lang="zh-CN" altLang="en-US" sz="5400" b="1" dirty="0">
              <a:solidFill>
                <a:srgbClr val="7F2E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Subtitle 9"/>
          <p:cNvSpPr txBox="1">
            <a:spLocks/>
          </p:cNvSpPr>
          <p:nvPr/>
        </p:nvSpPr>
        <p:spPr>
          <a:xfrm>
            <a:off x="4173914" y="3427264"/>
            <a:ext cx="3744416" cy="719298"/>
          </a:xfrm>
          <a:prstGeom prst="rect">
            <a:avLst/>
          </a:prstGeom>
        </p:spPr>
        <p:txBody>
          <a:bodyPr vert="horz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444">
              <a:lnSpc>
                <a:spcPct val="100000"/>
              </a:lnSpc>
              <a:spcBef>
                <a:spcPct val="20000"/>
              </a:spcBef>
              <a:buFont typeface="Arial"/>
              <a:buNone/>
              <a:defRPr sz="2000">
                <a:solidFill>
                  <a:schemeClr val="accent2"/>
                </a:solidFill>
                <a:latin typeface="微软雅黑"/>
                <a:ea typeface="微软雅黑"/>
                <a:cs typeface="Open Sans Light"/>
              </a:defRPr>
            </a:lvl1pPr>
            <a:lvl2pPr marL="1087444" indent="0" algn="ctr" defTabSz="1087444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4887" indent="0" algn="ctr" defTabSz="1087444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338" indent="0" algn="ctr" defTabSz="1087444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49779" indent="0" algn="ctr" defTabSz="1087444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7225" indent="0" algn="ctr" defTabSz="1087444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71" indent="0" algn="ctr" defTabSz="1087444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115" indent="0" algn="ctr" defTabSz="1087444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58" indent="0" algn="ctr" defTabSz="1087444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ko-KR" altLang="en-US" sz="4000" spc="-80" dirty="0" smtClean="0">
                <a:solidFill>
                  <a:srgbClr val="3C3C3C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30504000101010101" pitchFamily="18" charset="-127"/>
              </a:rPr>
              <a:t>결론</a:t>
            </a:r>
            <a:endParaRPr lang="en-US" sz="4000" kern="0" dirty="0">
              <a:solidFill>
                <a:srgbClr val="3C3C3C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1695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oup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885401" y="295001"/>
            <a:ext cx="7926255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en-GB" altLang="zh-CN" sz="4000" dirty="0" smtClean="0">
                <a:solidFill>
                  <a:srgbClr val="3C3C3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Conclusion</a:t>
            </a:r>
            <a:endParaRPr lang="en-GB" altLang="zh-CN" sz="4000" dirty="0">
              <a:solidFill>
                <a:srgbClr val="3C3C3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17714" y="1791461"/>
            <a:ext cx="12919336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2000" b="1" dirty="0">
              <a:solidFill>
                <a:srgbClr val="7F2E3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>
                <a:solidFill>
                  <a:schemeClr val="bg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Object</a:t>
            </a: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를 </a:t>
            </a:r>
            <a:r>
              <a:rPr lang="en-US" altLang="ko-KR" sz="2000" dirty="0">
                <a:solidFill>
                  <a:schemeClr val="bg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Localize</a:t>
            </a: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하고</a:t>
            </a:r>
            <a:r>
              <a:rPr lang="en-US" altLang="ko-KR" sz="2000" dirty="0">
                <a:solidFill>
                  <a:schemeClr val="bg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분할하기 위하여 </a:t>
            </a:r>
            <a:r>
              <a:rPr lang="en-US" altLang="ko-KR" sz="2000" dirty="0">
                <a:solidFill>
                  <a:schemeClr val="bg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Region proposal</a:t>
            </a: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을 </a:t>
            </a:r>
            <a:r>
              <a:rPr lang="en-US" altLang="ko-KR" sz="2000" dirty="0">
                <a:solidFill>
                  <a:schemeClr val="bg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CNN</a:t>
            </a: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에 적용하였다</a:t>
            </a:r>
            <a:r>
              <a:rPr lang="en-US" altLang="ko-KR" sz="2000" dirty="0">
                <a:solidFill>
                  <a:schemeClr val="bg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.</a:t>
            </a:r>
            <a:br>
              <a:rPr lang="en-US" altLang="ko-KR" sz="2000" dirty="0">
                <a:solidFill>
                  <a:schemeClr val="bg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</a:br>
            <a:r>
              <a:rPr lang="ko-KR" altLang="en-US" sz="2000" u="sng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훈련데이터가 부족해도 </a:t>
            </a:r>
            <a:r>
              <a:rPr lang="en-US" altLang="ko-KR" sz="2000" u="sng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Pre-training</a:t>
            </a:r>
            <a:r>
              <a:rPr lang="ko-KR" altLang="en-US" sz="2000" u="sng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에 </a:t>
            </a:r>
            <a:r>
              <a:rPr lang="ko-KR" altLang="en-US" sz="2000" u="sng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이은 </a:t>
            </a:r>
            <a:r>
              <a:rPr lang="en-US" altLang="ko-KR" sz="2000" u="sng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Fine-tuning</a:t>
            </a:r>
            <a:r>
              <a:rPr lang="ko-KR" altLang="en-US" sz="2000" u="sng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으로 </a:t>
            </a:r>
            <a:r>
              <a:rPr lang="ko-KR" altLang="en-US" sz="2000" u="sng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큰 성능을 보여주었다</a:t>
            </a:r>
            <a:r>
              <a:rPr lang="en-US" altLang="ko-KR" sz="2000" u="sng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결론적으로 </a:t>
            </a:r>
            <a:r>
              <a:rPr lang="en-US" altLang="ko-KR" sz="2000" dirty="0">
                <a:solidFill>
                  <a:schemeClr val="bg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Region proposal</a:t>
            </a: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에 대한 </a:t>
            </a:r>
            <a:r>
              <a:rPr lang="en-US" altLang="ko-KR" sz="2000" dirty="0">
                <a:solidFill>
                  <a:schemeClr val="bg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CNN </a:t>
            </a: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학습</a:t>
            </a:r>
            <a:r>
              <a:rPr lang="en-US" altLang="ko-KR" sz="2000" dirty="0">
                <a:solidFill>
                  <a:schemeClr val="bg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, SVM Classification, </a:t>
            </a:r>
          </a:p>
          <a:p>
            <a:pPr>
              <a:lnSpc>
                <a:spcPct val="250000"/>
              </a:lnSpc>
            </a:pPr>
            <a:r>
              <a:rPr lang="en-US" altLang="ko-KR" sz="2000" dirty="0" smtClean="0">
                <a:solidFill>
                  <a:schemeClr val="bg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    Bounding </a:t>
            </a:r>
            <a:r>
              <a:rPr lang="en-US" altLang="ko-KR" sz="2000" dirty="0">
                <a:solidFill>
                  <a:schemeClr val="bg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box </a:t>
            </a:r>
            <a:r>
              <a:rPr lang="en-US" altLang="ko-KR" sz="2000" dirty="0" err="1">
                <a:solidFill>
                  <a:schemeClr val="bg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regession</a:t>
            </a: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을 통하여 이전의 </a:t>
            </a:r>
            <a:r>
              <a:rPr lang="en-US" altLang="ko-KR" sz="2000" dirty="0">
                <a:solidFill>
                  <a:schemeClr val="bg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Object Detection </a:t>
            </a: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방법론들보다 큰 성능을 보였다</a:t>
            </a:r>
            <a:r>
              <a:rPr lang="en-US" altLang="ko-KR" sz="2000" dirty="0">
                <a:solidFill>
                  <a:schemeClr val="bg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altLang="ko-KR" sz="2000" dirty="0">
                <a:solidFill>
                  <a:schemeClr val="bg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(</a:t>
            </a: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단점</a:t>
            </a:r>
            <a:r>
              <a:rPr lang="en-US" altLang="ko-KR" sz="2000" dirty="0">
                <a:solidFill>
                  <a:schemeClr val="bg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) </a:t>
            </a: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학습이 </a:t>
            </a:r>
            <a:r>
              <a:rPr lang="ko-KR" altLang="en-US" sz="2000" dirty="0" smtClean="0">
                <a:solidFill>
                  <a:schemeClr val="bg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여러 단계로 </a:t>
            </a: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이루어져 있어 </a:t>
            </a:r>
            <a:r>
              <a:rPr lang="ko-KR" altLang="en-US" sz="20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긴 </a:t>
            </a:r>
            <a:r>
              <a:rPr lang="ko-KR" altLang="en-US" sz="2000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학습시간과</a:t>
            </a:r>
            <a:r>
              <a:rPr lang="ko-KR" altLang="en-US" sz="20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 대용량의 저장공간이 요구된다</a:t>
            </a:r>
            <a:r>
              <a:rPr lang="en-US" altLang="ko-KR" sz="20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ko-KR" altLang="en-US" sz="2000" b="1" dirty="0">
              <a:solidFill>
                <a:srgbClr val="7F2E3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0452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oup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858930"/>
            <a:ext cx="12192000" cy="2971800"/>
          </a:xfrm>
          <a:prstGeom prst="rect">
            <a:avLst/>
          </a:prstGeom>
        </p:spPr>
      </p:pic>
      <p:sp>
        <p:nvSpPr>
          <p:cNvPr id="51" name="TextBox 11"/>
          <p:cNvSpPr txBox="1"/>
          <p:nvPr/>
        </p:nvSpPr>
        <p:spPr>
          <a:xfrm>
            <a:off x="4913138" y="2526605"/>
            <a:ext cx="2365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7F2E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Part.1</a:t>
            </a:r>
            <a:endParaRPr lang="zh-CN" altLang="en-US" sz="5400" b="1" dirty="0">
              <a:solidFill>
                <a:srgbClr val="7F2E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2" name="Subtitle 9"/>
          <p:cNvSpPr txBox="1">
            <a:spLocks/>
          </p:cNvSpPr>
          <p:nvPr/>
        </p:nvSpPr>
        <p:spPr>
          <a:xfrm>
            <a:off x="4173914" y="3427264"/>
            <a:ext cx="3744416" cy="719298"/>
          </a:xfrm>
          <a:prstGeom prst="rect">
            <a:avLst/>
          </a:prstGeom>
        </p:spPr>
        <p:txBody>
          <a:bodyPr vert="horz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444">
              <a:lnSpc>
                <a:spcPct val="100000"/>
              </a:lnSpc>
              <a:spcBef>
                <a:spcPct val="20000"/>
              </a:spcBef>
              <a:buFont typeface="Arial"/>
              <a:buNone/>
              <a:defRPr sz="2000">
                <a:solidFill>
                  <a:schemeClr val="accent2"/>
                </a:solidFill>
                <a:latin typeface="微软雅黑"/>
                <a:ea typeface="微软雅黑"/>
                <a:cs typeface="Open Sans Light"/>
              </a:defRPr>
            </a:lvl1pPr>
            <a:lvl2pPr marL="1087444" indent="0" algn="ctr" defTabSz="1087444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4887" indent="0" algn="ctr" defTabSz="1087444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338" indent="0" algn="ctr" defTabSz="1087444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49779" indent="0" algn="ctr" defTabSz="1087444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7225" indent="0" algn="ctr" defTabSz="1087444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71" indent="0" algn="ctr" defTabSz="1087444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115" indent="0" algn="ctr" defTabSz="1087444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58" indent="0" algn="ctr" defTabSz="1087444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ko-KR" altLang="en-US" sz="4000" spc="-80" dirty="0" smtClean="0">
                <a:solidFill>
                  <a:srgbClr val="3C3C3C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30504000101010101" pitchFamily="18" charset="-127"/>
              </a:rPr>
              <a:t>연구주제</a:t>
            </a:r>
            <a:endParaRPr lang="en-US" sz="4000" kern="0" dirty="0">
              <a:solidFill>
                <a:srgbClr val="3C3C3C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30504000101010101" pitchFamily="18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2944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roup 191"/>
          <p:cNvSpPr/>
          <p:nvPr/>
        </p:nvSpPr>
        <p:spPr>
          <a:xfrm>
            <a:off x="249008" y="5014324"/>
            <a:ext cx="1586739" cy="1443308"/>
          </a:xfrm>
          <a:prstGeom prst="ellipse">
            <a:avLst/>
          </a:prstGeom>
          <a:solidFill>
            <a:schemeClr val="bg2">
              <a:lumMod val="25000"/>
            </a:schemeClr>
          </a:solidFill>
          <a:ln w="285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34" name="Group 3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27" name="Title 1"/>
          <p:cNvSpPr txBox="1">
            <a:spLocks/>
          </p:cNvSpPr>
          <p:nvPr/>
        </p:nvSpPr>
        <p:spPr>
          <a:xfrm>
            <a:off x="4584700" y="295001"/>
            <a:ext cx="3022600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ko-KR" altLang="en-US" sz="4000" dirty="0">
                <a:solidFill>
                  <a:srgbClr val="3C3C3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</a:t>
            </a:r>
            <a:r>
              <a:rPr lang="ko-KR" altLang="en-US" sz="4000" dirty="0" smtClean="0">
                <a:solidFill>
                  <a:srgbClr val="3C3C3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주제</a:t>
            </a:r>
            <a:endParaRPr lang="en-GB" altLang="zh-CN" sz="4000" dirty="0">
              <a:solidFill>
                <a:srgbClr val="3C3C3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0" name="Group 9"/>
          <p:cNvSpPr/>
          <p:nvPr/>
        </p:nvSpPr>
        <p:spPr>
          <a:xfrm>
            <a:off x="3115594" y="1987247"/>
            <a:ext cx="9031911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  <a:sym typeface="+mn-ea"/>
              </a:rPr>
              <a:t>2012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  <a:sym typeface="+mn-ea"/>
              </a:rPr>
              <a:t>년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  <a:sym typeface="+mn-ea"/>
              </a:rPr>
              <a:t>CNN(Convolution </a:t>
            </a:r>
            <a:r>
              <a:rPr lang="en-US" altLang="ko-KR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  <a:sym typeface="+mn-ea"/>
              </a:rPr>
              <a:t>Neurel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  <a:sym typeface="+mn-ea"/>
              </a:rPr>
              <a:t> Network)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  <a:sym typeface="+mn-ea"/>
              </a:rPr>
              <a:t>이 발표된 이후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  <a:sym typeface="+mn-ea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  <a:sym typeface="+mn-ea"/>
              </a:rPr>
              <a:t>CNN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  <a:sym typeface="+mn-ea"/>
              </a:rPr>
              <a:t>은 </a:t>
            </a: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  <a:sym typeface="+mn-ea"/>
              </a:rPr>
              <a:t>이미지분류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  <a:sym typeface="+mn-ea"/>
              </a:rPr>
              <a:t>(Classification)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  <a:sym typeface="+mn-ea"/>
              </a:rPr>
              <a:t>분야에서 표준처럼 사용됨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pPr algn="l" fontAlgn="auto">
              <a:lnSpc>
                <a:spcPct val="150000"/>
              </a:lnSpc>
            </a:pP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ea"/>
            </a:endParaRPr>
          </a:p>
        </p:txBody>
      </p:sp>
      <p:cxnSp>
        <p:nvCxnSpPr>
          <p:cNvPr id="31" name="Group 15"/>
          <p:cNvCxnSpPr/>
          <p:nvPr/>
        </p:nvCxnSpPr>
        <p:spPr>
          <a:xfrm>
            <a:off x="3183671" y="3092568"/>
            <a:ext cx="8889018" cy="0"/>
          </a:xfrm>
          <a:prstGeom prst="line">
            <a:avLst/>
          </a:prstGeom>
          <a:ln w="28575">
            <a:solidFill>
              <a:srgbClr val="C200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74"/>
          <p:cNvGrpSpPr/>
          <p:nvPr/>
        </p:nvGrpSpPr>
        <p:grpSpPr>
          <a:xfrm>
            <a:off x="3115594" y="3221977"/>
            <a:ext cx="9063454" cy="1269579"/>
            <a:chOff x="336337" y="2927022"/>
            <a:chExt cx="3455195" cy="952431"/>
          </a:xfrm>
        </p:grpSpPr>
        <p:sp>
          <p:nvSpPr>
            <p:cNvPr id="33" name="Group 11"/>
            <p:cNvSpPr txBox="1"/>
            <p:nvPr/>
          </p:nvSpPr>
          <p:spPr>
            <a:xfrm>
              <a:off x="336337" y="2984337"/>
              <a:ext cx="264662" cy="279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450"/>
                </a:spcBef>
              </a:pPr>
              <a:endPara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ea"/>
              </a:endParaRPr>
            </a:p>
          </p:txBody>
        </p:sp>
        <p:sp>
          <p:nvSpPr>
            <p:cNvPr id="35" name="Group 9"/>
            <p:cNvSpPr/>
            <p:nvPr/>
          </p:nvSpPr>
          <p:spPr>
            <a:xfrm>
              <a:off x="345888" y="2927022"/>
              <a:ext cx="3445644" cy="9524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700" b="1" dirty="0">
                  <a:solidFill>
                    <a:srgbClr val="7F2E30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함초롬돋움" panose="020B0604000101010101" pitchFamily="50" charset="-127"/>
                </a:rPr>
                <a:t>다만</a:t>
              </a:r>
              <a:r>
                <a:rPr lang="en-US" altLang="ko-KR" sz="1700" b="1" dirty="0">
                  <a:solidFill>
                    <a:srgbClr val="7F2E30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함초롬돋움" panose="020B0604000101010101" pitchFamily="50" charset="-127"/>
                </a:rPr>
                <a:t>, 2012</a:t>
              </a:r>
              <a:r>
                <a:rPr lang="ko-KR" altLang="en-US" sz="1700" b="1" dirty="0">
                  <a:solidFill>
                    <a:srgbClr val="7F2E30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함초롬돋움" panose="020B0604000101010101" pitchFamily="50" charset="-127"/>
                </a:rPr>
                <a:t>년에 </a:t>
              </a:r>
              <a:r>
                <a:rPr lang="en-US" altLang="ko-KR" sz="1700" b="1" dirty="0">
                  <a:solidFill>
                    <a:srgbClr val="7F2E30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함초롬돋움" panose="020B0604000101010101" pitchFamily="50" charset="-127"/>
                </a:rPr>
                <a:t>Object Detection </a:t>
              </a:r>
              <a:r>
                <a:rPr lang="ko-KR" altLang="en-US" sz="1700" b="1" dirty="0">
                  <a:solidFill>
                    <a:srgbClr val="7F2E30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함초롬돋움" panose="020B0604000101010101" pitchFamily="50" charset="-127"/>
                </a:rPr>
                <a:t>분야에는 크게 적용되지는 </a:t>
              </a:r>
              <a:r>
                <a:rPr lang="ko-KR" altLang="en-US" sz="1700" b="1" dirty="0" smtClean="0">
                  <a:solidFill>
                    <a:srgbClr val="7F2E30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함초롬돋움" panose="020B0604000101010101" pitchFamily="50" charset="-127"/>
                </a:rPr>
                <a:t>못하고 있었음</a:t>
              </a:r>
              <a:r>
                <a:rPr lang="en-US" altLang="ko-KR" sz="1700" b="1" dirty="0">
                  <a:solidFill>
                    <a:srgbClr val="7F2E30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함초롬돋움" panose="020B0604000101010101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700" b="1" dirty="0" smtClean="0">
                  <a:solidFill>
                    <a:srgbClr val="7F2E30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함초롬돋움" panose="020B0604000101010101" pitchFamily="50" charset="-127"/>
                  <a:sym typeface="+mn-ea"/>
                </a:rPr>
                <a:t>R-CNN</a:t>
              </a:r>
              <a:r>
                <a:rPr lang="ko-KR" altLang="en-US" sz="1700" b="1" dirty="0">
                  <a:solidFill>
                    <a:srgbClr val="7F2E30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함초롬돋움" panose="020B0604000101010101" pitchFamily="50" charset="-127"/>
                  <a:sym typeface="+mn-ea"/>
                </a:rPr>
                <a:t>은 </a:t>
              </a:r>
              <a:r>
                <a:rPr lang="en-US" altLang="ko-KR" sz="1700" b="1" dirty="0">
                  <a:solidFill>
                    <a:srgbClr val="7F2E30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함초롬돋움" panose="020B0604000101010101" pitchFamily="50" charset="-127"/>
                  <a:sym typeface="+mn-ea"/>
                </a:rPr>
                <a:t>CNN</a:t>
              </a:r>
              <a:r>
                <a:rPr lang="ko-KR" altLang="en-US" sz="1700" b="1" dirty="0">
                  <a:solidFill>
                    <a:srgbClr val="7F2E30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함초롬돋움" panose="020B0604000101010101" pitchFamily="50" charset="-127"/>
                  <a:sym typeface="+mn-ea"/>
                </a:rPr>
                <a:t>을 </a:t>
              </a:r>
              <a:r>
                <a:rPr lang="en-US" altLang="ko-KR" sz="1700" b="1" dirty="0" smtClean="0">
                  <a:solidFill>
                    <a:srgbClr val="7F2E30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함초롬돋움" panose="020B0604000101010101" pitchFamily="50" charset="-127"/>
                </a:rPr>
                <a:t>Object </a:t>
              </a:r>
              <a:r>
                <a:rPr lang="en-US" altLang="ko-KR" sz="1700" b="1" dirty="0">
                  <a:solidFill>
                    <a:srgbClr val="7F2E30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함초롬돋움" panose="020B0604000101010101" pitchFamily="50" charset="-127"/>
                </a:rPr>
                <a:t>Detection</a:t>
              </a:r>
              <a:r>
                <a:rPr lang="ko-KR" altLang="en-US" sz="1700" b="1" dirty="0">
                  <a:solidFill>
                    <a:srgbClr val="7F2E30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함초롬돋움" panose="020B0604000101010101" pitchFamily="50" charset="-127"/>
                </a:rPr>
                <a:t>에 적용하고</a:t>
              </a:r>
              <a:r>
                <a:rPr lang="en-US" altLang="ko-KR" sz="1700" b="1" dirty="0">
                  <a:solidFill>
                    <a:srgbClr val="7F2E30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함초롬돋움" panose="020B0604000101010101" pitchFamily="50" charset="-127"/>
                </a:rPr>
                <a:t>, </a:t>
              </a:r>
              <a:r>
                <a:rPr lang="ko-KR" altLang="en-US" sz="1700" b="1" dirty="0">
                  <a:solidFill>
                    <a:srgbClr val="7F2E30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함초롬돋움" panose="020B0604000101010101" pitchFamily="50" charset="-127"/>
                </a:rPr>
                <a:t>적은 양의 </a:t>
              </a:r>
              <a:r>
                <a:rPr lang="en-US" altLang="ko-KR" sz="1700" b="1" dirty="0" smtClean="0">
                  <a:solidFill>
                    <a:srgbClr val="7F2E30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함초롬돋움" panose="020B0604000101010101" pitchFamily="50" charset="-127"/>
                </a:rPr>
                <a:t>data</a:t>
              </a:r>
              <a:r>
                <a:rPr lang="ko-KR" altLang="en-US" sz="1700" b="1" dirty="0" smtClean="0">
                  <a:solidFill>
                    <a:srgbClr val="7F2E30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함초롬돋움" panose="020B0604000101010101" pitchFamily="50" charset="-127"/>
                </a:rPr>
                <a:t>로 </a:t>
              </a:r>
              <a:r>
                <a:rPr lang="ko-KR" altLang="en-US" sz="1700" b="1" dirty="0">
                  <a:solidFill>
                    <a:srgbClr val="7F2E30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함초롬돋움" panose="020B0604000101010101" pitchFamily="50" charset="-127"/>
                </a:rPr>
                <a:t>모델을 </a:t>
              </a:r>
              <a:endParaRPr lang="en-US" altLang="ko-KR" sz="1700" b="1" dirty="0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700" b="1" dirty="0" smtClean="0">
                  <a:solidFill>
                    <a:srgbClr val="7F2E30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함초롬돋움" panose="020B0604000101010101" pitchFamily="50" charset="-127"/>
                </a:rPr>
                <a:t>학습하기 </a:t>
              </a:r>
              <a:r>
                <a:rPr lang="ko-KR" altLang="en-US" sz="1700" b="1" dirty="0">
                  <a:solidFill>
                    <a:srgbClr val="7F2E30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함초롬돋움" panose="020B0604000101010101" pitchFamily="50" charset="-127"/>
                </a:rPr>
                <a:t>위해 </a:t>
              </a:r>
              <a:r>
                <a:rPr lang="ko-KR" altLang="en-US" sz="1700" b="1" dirty="0" err="1">
                  <a:solidFill>
                    <a:srgbClr val="7F2E30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함초롬돋움" panose="020B0604000101010101" pitchFamily="50" charset="-127"/>
                </a:rPr>
                <a:t>구연됨</a:t>
              </a:r>
              <a:endParaRPr lang="zh-CN" altLang="en-US" sz="1700" b="1" dirty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  <a:sym typeface="+mn-ea"/>
              </a:endParaRPr>
            </a:p>
          </p:txBody>
        </p:sp>
      </p:grpSp>
      <p:cxnSp>
        <p:nvCxnSpPr>
          <p:cNvPr id="37" name="Group 5"/>
          <p:cNvCxnSpPr/>
          <p:nvPr/>
        </p:nvCxnSpPr>
        <p:spPr>
          <a:xfrm>
            <a:off x="3183671" y="4532113"/>
            <a:ext cx="8889018" cy="0"/>
          </a:xfrm>
          <a:prstGeom prst="line">
            <a:avLst/>
          </a:prstGeom>
          <a:ln w="28575">
            <a:solidFill>
              <a:srgbClr val="C200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Group 11"/>
          <p:cNvSpPr txBox="1"/>
          <p:nvPr/>
        </p:nvSpPr>
        <p:spPr>
          <a:xfrm>
            <a:off x="240233" y="4741685"/>
            <a:ext cx="184732" cy="3727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450"/>
              </a:spcBef>
            </a:pP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ea"/>
            </a:endParaRPr>
          </a:p>
        </p:txBody>
      </p:sp>
      <p:sp>
        <p:nvSpPr>
          <p:cNvPr id="17" name="Group 9"/>
          <p:cNvSpPr/>
          <p:nvPr/>
        </p:nvSpPr>
        <p:spPr>
          <a:xfrm>
            <a:off x="3162160" y="4723349"/>
            <a:ext cx="9038400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700" b="1" dirty="0" smtClean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  <a:sym typeface="+mn-ea"/>
              </a:rPr>
              <a:t>R-CNN</a:t>
            </a:r>
            <a:r>
              <a:rPr lang="ko-KR" altLang="en-US" sz="1700" b="1" dirty="0" smtClean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  <a:sym typeface="+mn-ea"/>
              </a:rPr>
              <a:t>은 </a:t>
            </a:r>
            <a:r>
              <a:rPr lang="en-US" altLang="ko-KR" sz="1700" b="1" dirty="0" smtClean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  <a:sym typeface="+mn-ea"/>
              </a:rPr>
              <a:t>VOC2012</a:t>
            </a:r>
            <a:r>
              <a:rPr lang="ko-KR" altLang="en-US" sz="1700" b="1" dirty="0" smtClean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  <a:sym typeface="+mn-ea"/>
              </a:rPr>
              <a:t>에서 이전의 방법을 사용했을 때 보다 큰 성능 향상이 있었고</a:t>
            </a:r>
            <a:r>
              <a:rPr lang="en-US" altLang="ko-KR" sz="1700" b="1" dirty="0" smtClean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  <a:sym typeface="+mn-ea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700" b="1" dirty="0" smtClean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  <a:sym typeface="+mn-ea"/>
              </a:rPr>
              <a:t>그 후부터 </a:t>
            </a:r>
            <a:r>
              <a:rPr lang="en-US" altLang="zh-CN" sz="1700" b="1" dirty="0" smtClean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  <a:sym typeface="+mn-ea"/>
              </a:rPr>
              <a:t>R-CNN</a:t>
            </a:r>
            <a:r>
              <a:rPr lang="ko-KR" altLang="en-US" sz="1700" b="1" dirty="0" smtClean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  <a:sym typeface="+mn-ea"/>
              </a:rPr>
              <a:t>을 수정</a:t>
            </a:r>
            <a:r>
              <a:rPr lang="en-US" altLang="ko-KR" sz="1700" b="1" dirty="0" smtClean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  <a:sym typeface="+mn-ea"/>
              </a:rPr>
              <a:t>, </a:t>
            </a:r>
            <a:r>
              <a:rPr lang="ko-KR" altLang="en-US" sz="1700" b="1" dirty="0" smtClean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  <a:sym typeface="+mn-ea"/>
              </a:rPr>
              <a:t>보완하여 성능과 속도 등을 향상시킨 </a:t>
            </a:r>
            <a:r>
              <a:rPr lang="ko-KR" altLang="en-US" sz="1700" b="1" dirty="0" err="1" smtClean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  <a:sym typeface="+mn-ea"/>
              </a:rPr>
              <a:t>후속작들의</a:t>
            </a:r>
            <a:r>
              <a:rPr lang="ko-KR" altLang="en-US" sz="1700" b="1" dirty="0" smtClean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  <a:sym typeface="+mn-ea"/>
              </a:rPr>
              <a:t> 논문들이 나옴</a:t>
            </a:r>
            <a:endParaRPr lang="en-US" altLang="ko-KR" sz="1700" b="1" dirty="0" smtClean="0">
              <a:solidFill>
                <a:schemeClr val="accent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700" b="1" dirty="0" smtClean="0">
                <a:solidFill>
                  <a:schemeClr val="accent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  <a:sym typeface="+mn-ea"/>
              </a:rPr>
              <a:t>(Fast R-CNN, Faster R-CNN, Mask R-CNN….)</a:t>
            </a:r>
            <a:endParaRPr lang="zh-CN" altLang="en-US" sz="1700" b="1" dirty="0">
              <a:solidFill>
                <a:schemeClr val="accent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  <a:sym typeface="+mn-ea"/>
            </a:endParaRPr>
          </a:p>
        </p:txBody>
      </p:sp>
      <p:sp>
        <p:nvSpPr>
          <p:cNvPr id="14" name="Group 191"/>
          <p:cNvSpPr/>
          <p:nvPr/>
        </p:nvSpPr>
        <p:spPr>
          <a:xfrm>
            <a:off x="1433197" y="4189576"/>
            <a:ext cx="1750474" cy="1592242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285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3" name="Group 191"/>
          <p:cNvSpPr/>
          <p:nvPr/>
        </p:nvSpPr>
        <p:spPr>
          <a:xfrm>
            <a:off x="44178" y="3225807"/>
            <a:ext cx="1996580" cy="1816102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285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2" name="Group 191"/>
          <p:cNvSpPr/>
          <p:nvPr/>
        </p:nvSpPr>
        <p:spPr>
          <a:xfrm>
            <a:off x="746558" y="1772596"/>
            <a:ext cx="2264921" cy="2060187"/>
          </a:xfrm>
          <a:prstGeom prst="ellipse">
            <a:avLst/>
          </a:prstGeom>
          <a:solidFill>
            <a:srgbClr val="124062"/>
          </a:solidFill>
          <a:ln w="285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0" name="Group 230"/>
          <p:cNvSpPr txBox="1"/>
          <p:nvPr/>
        </p:nvSpPr>
        <p:spPr>
          <a:xfrm>
            <a:off x="-59876" y="3978467"/>
            <a:ext cx="2115148" cy="63094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lt1"/>
                </a:solidFill>
                <a:latin typeface="Century Gothic" panose="020B0502020202020204" pitchFamily="34" charset="0"/>
                <a:ea typeface="함초롬돋움" panose="02030504000101010101" pitchFamily="18" charset="-127"/>
              </a:rPr>
              <a:t>Fast R-CNN</a:t>
            </a:r>
          </a:p>
          <a:p>
            <a:pPr algn="ctr"/>
            <a:r>
              <a:rPr lang="en-US" altLang="zh-CN" sz="1500" b="1" dirty="0" smtClean="0">
                <a:solidFill>
                  <a:schemeClr val="lt1"/>
                </a:solidFill>
                <a:latin typeface="Century Gothic" panose="020B0502020202020204" pitchFamily="34" charset="0"/>
                <a:ea typeface="함초롬돋움" panose="02030504000101010101" pitchFamily="18" charset="-127"/>
              </a:rPr>
              <a:t>ICCV 2015</a:t>
            </a:r>
            <a:endParaRPr lang="zh-CN" altLang="en-US" sz="1500" b="1" dirty="0">
              <a:solidFill>
                <a:schemeClr val="lt1"/>
              </a:solidFill>
              <a:latin typeface="Century Gothic" panose="020B0502020202020204" pitchFamily="34" charset="0"/>
              <a:ea typeface="함초롬돋움" panose="02030504000101010101" pitchFamily="18" charset="-127"/>
            </a:endParaRPr>
          </a:p>
        </p:txBody>
      </p:sp>
      <p:sp>
        <p:nvSpPr>
          <p:cNvPr id="18" name="Group 230"/>
          <p:cNvSpPr txBox="1"/>
          <p:nvPr/>
        </p:nvSpPr>
        <p:spPr>
          <a:xfrm>
            <a:off x="778173" y="2181216"/>
            <a:ext cx="2115148" cy="106182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4300" b="1" dirty="0" smtClean="0">
                <a:solidFill>
                  <a:schemeClr val="lt1"/>
                </a:solidFill>
                <a:latin typeface="Century Gothic" panose="020B0502020202020204" pitchFamily="34" charset="0"/>
                <a:ea typeface="함초롬돋움" panose="02030504000101010101" pitchFamily="18" charset="-127"/>
              </a:rPr>
              <a:t>R-CNN</a:t>
            </a:r>
          </a:p>
          <a:p>
            <a:pPr algn="ctr"/>
            <a:r>
              <a:rPr lang="en-US" altLang="zh-CN" sz="2000" b="1" dirty="0" smtClean="0">
                <a:solidFill>
                  <a:schemeClr val="lt1"/>
                </a:solidFill>
                <a:latin typeface="Century Gothic" panose="020B0502020202020204" pitchFamily="34" charset="0"/>
                <a:ea typeface="함초롬돋움" panose="02030504000101010101" pitchFamily="18" charset="-127"/>
              </a:rPr>
              <a:t>CVPR 2014</a:t>
            </a:r>
            <a:endParaRPr lang="zh-CN" altLang="en-US" sz="2000" b="1" dirty="0">
              <a:solidFill>
                <a:schemeClr val="lt1"/>
              </a:solidFill>
              <a:latin typeface="Century Gothic" panose="020B0502020202020204" pitchFamily="34" charset="0"/>
              <a:ea typeface="함초롬돋움" panose="02030504000101010101" pitchFamily="18" charset="-127"/>
            </a:endParaRPr>
          </a:p>
        </p:txBody>
      </p:sp>
      <p:sp>
        <p:nvSpPr>
          <p:cNvPr id="21" name="Group 230"/>
          <p:cNvSpPr txBox="1"/>
          <p:nvPr/>
        </p:nvSpPr>
        <p:spPr>
          <a:xfrm>
            <a:off x="1250860" y="4831347"/>
            <a:ext cx="2115148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lt1"/>
                </a:solidFill>
                <a:latin typeface="Century Gothic" panose="020B0502020202020204" pitchFamily="34" charset="0"/>
                <a:ea typeface="함초롬돋움" panose="02030504000101010101" pitchFamily="18" charset="-127"/>
              </a:rPr>
              <a:t>Faster R-CNN</a:t>
            </a:r>
          </a:p>
          <a:p>
            <a:pPr algn="ctr"/>
            <a:r>
              <a:rPr lang="en-US" altLang="zh-CN" sz="1200" b="1" dirty="0" smtClean="0">
                <a:solidFill>
                  <a:schemeClr val="lt1"/>
                </a:solidFill>
                <a:latin typeface="Century Gothic" panose="020B0502020202020204" pitchFamily="34" charset="0"/>
                <a:ea typeface="함초롬돋움" panose="02030504000101010101" pitchFamily="18" charset="-127"/>
              </a:rPr>
              <a:t>ICCV 2015</a:t>
            </a:r>
            <a:endParaRPr lang="zh-CN" altLang="en-US" sz="1200" b="1" dirty="0">
              <a:solidFill>
                <a:schemeClr val="lt1"/>
              </a:solidFill>
              <a:latin typeface="Century Gothic" panose="020B0502020202020204" pitchFamily="34" charset="0"/>
              <a:ea typeface="함초롬돋움" panose="02030504000101010101" pitchFamily="18" charset="-127"/>
            </a:endParaRPr>
          </a:p>
        </p:txBody>
      </p:sp>
      <p:sp>
        <p:nvSpPr>
          <p:cNvPr id="22" name="Group 230"/>
          <p:cNvSpPr txBox="1"/>
          <p:nvPr/>
        </p:nvSpPr>
        <p:spPr>
          <a:xfrm>
            <a:off x="-59791" y="5447501"/>
            <a:ext cx="2115148" cy="58477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lt1"/>
                </a:solidFill>
                <a:latin typeface="Century Gothic" panose="020B0502020202020204" pitchFamily="34" charset="0"/>
                <a:ea typeface="함초롬돋움" panose="02030504000101010101" pitchFamily="18" charset="-127"/>
              </a:rPr>
              <a:t>Mask R-CNN</a:t>
            </a:r>
          </a:p>
          <a:p>
            <a:pPr algn="ctr"/>
            <a:r>
              <a:rPr lang="en-US" altLang="zh-CN" sz="1600" b="1" dirty="0" smtClean="0">
                <a:solidFill>
                  <a:schemeClr val="lt1"/>
                </a:solidFill>
                <a:latin typeface="Century Gothic" panose="020B0502020202020204" pitchFamily="34" charset="0"/>
                <a:ea typeface="함초롬돋움" panose="02030504000101010101" pitchFamily="18" charset="-127"/>
              </a:rPr>
              <a:t>ICCV 2017</a:t>
            </a:r>
            <a:endParaRPr lang="zh-CN" altLang="en-US" sz="1200" b="1" dirty="0">
              <a:solidFill>
                <a:schemeClr val="lt1"/>
              </a:solidFill>
              <a:latin typeface="Century Gothic" panose="020B0502020202020204" pitchFamily="34" charset="0"/>
              <a:ea typeface="함초롬돋움" panose="02030504000101010101" pitchFamily="18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2245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oup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858930"/>
            <a:ext cx="12192000" cy="2971800"/>
          </a:xfrm>
          <a:prstGeom prst="rect">
            <a:avLst/>
          </a:prstGeom>
        </p:spPr>
      </p:pic>
      <p:sp>
        <p:nvSpPr>
          <p:cNvPr id="8" name="TextBox 11"/>
          <p:cNvSpPr txBox="1"/>
          <p:nvPr/>
        </p:nvSpPr>
        <p:spPr>
          <a:xfrm>
            <a:off x="4913138" y="2526605"/>
            <a:ext cx="2365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rgbClr val="7F2E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Part.2</a:t>
            </a:r>
            <a:endParaRPr lang="zh-CN" altLang="en-US" sz="5400" b="1" dirty="0">
              <a:solidFill>
                <a:srgbClr val="7F2E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Subtitle 9"/>
          <p:cNvSpPr txBox="1">
            <a:spLocks/>
          </p:cNvSpPr>
          <p:nvPr/>
        </p:nvSpPr>
        <p:spPr>
          <a:xfrm>
            <a:off x="4173914" y="3427264"/>
            <a:ext cx="3744416" cy="719298"/>
          </a:xfrm>
          <a:prstGeom prst="rect">
            <a:avLst/>
          </a:prstGeom>
        </p:spPr>
        <p:txBody>
          <a:bodyPr vert="horz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444">
              <a:lnSpc>
                <a:spcPct val="100000"/>
              </a:lnSpc>
              <a:spcBef>
                <a:spcPct val="20000"/>
              </a:spcBef>
              <a:buFont typeface="Arial"/>
              <a:buNone/>
              <a:defRPr sz="2000">
                <a:solidFill>
                  <a:schemeClr val="accent2"/>
                </a:solidFill>
                <a:latin typeface="微软雅黑"/>
                <a:ea typeface="微软雅黑"/>
                <a:cs typeface="Open Sans Light"/>
              </a:defRPr>
            </a:lvl1pPr>
            <a:lvl2pPr marL="1087444" indent="0" algn="ctr" defTabSz="1087444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4887" indent="0" algn="ctr" defTabSz="1087444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338" indent="0" algn="ctr" defTabSz="1087444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49779" indent="0" algn="ctr" defTabSz="1087444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7225" indent="0" algn="ctr" defTabSz="1087444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71" indent="0" algn="ctr" defTabSz="1087444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115" indent="0" algn="ctr" defTabSz="1087444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58" indent="0" algn="ctr" defTabSz="1087444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ko-KR" altLang="en-US" sz="4000" spc="-80" dirty="0" smtClean="0">
                <a:solidFill>
                  <a:srgbClr val="3C3C3C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30504000101010101" pitchFamily="18" charset="-127"/>
              </a:rPr>
              <a:t>배경지식</a:t>
            </a:r>
            <a:endParaRPr lang="en-US" sz="4000" kern="0" dirty="0">
              <a:solidFill>
                <a:srgbClr val="3C3C3C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7092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oup 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2527014" y="269949"/>
            <a:ext cx="7243288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ko-KR" altLang="en-US" sz="4000" dirty="0" smtClean="0">
                <a:solidFill>
                  <a:srgbClr val="3C3C3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배경지식</a:t>
            </a:r>
            <a:r>
              <a:rPr lang="en-US" altLang="ko-KR" sz="4000" dirty="0" smtClean="0">
                <a:solidFill>
                  <a:srgbClr val="3C3C3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(Object Detection)</a:t>
            </a:r>
            <a:endParaRPr lang="en-GB" altLang="zh-CN" sz="4000" dirty="0">
              <a:solidFill>
                <a:srgbClr val="3C3C3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내용 개체 틀 4" descr="텍스트, 개, 스크린샷, 포유류이(가) 표시된 사진&#10;&#10;자동 생성된 설명">
            <a:extLst>
              <a:ext uri="{FF2B5EF4-FFF2-40B4-BE49-F238E27FC236}">
                <a16:creationId xmlns:a16="http://schemas.microsoft.com/office/drawing/2014/main" id="{4575673E-ABFE-184F-901C-E147F2419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4753" y="1633538"/>
            <a:ext cx="7553990" cy="313338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200648" y="4384203"/>
            <a:ext cx="9959778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endParaRPr lang="en-US" altLang="ko-KR" b="1" dirty="0" smtClean="0">
              <a:solidFill>
                <a:srgbClr val="7F2E3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r>
              <a:rPr lang="en-US" altLang="ko-KR" b="1" dirty="0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Object Detection</a:t>
            </a:r>
            <a:r>
              <a:rPr lang="ko-KR" altLang="en-US" b="1" dirty="0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은</a:t>
            </a:r>
            <a:endParaRPr lang="en-US" altLang="ko-KR" b="1" dirty="0" smtClean="0">
              <a:solidFill>
                <a:srgbClr val="7F2E3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endParaRPr lang="en-US" altLang="ko-KR" b="1" dirty="0" smtClean="0">
              <a:solidFill>
                <a:srgbClr val="7F2E3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b="1" dirty="0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여러 물체에 대해 어떤 물체인지 분류하는 </a:t>
            </a:r>
            <a:r>
              <a:rPr lang="en-US" altLang="ko-KR" b="1" dirty="0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Classification </a:t>
            </a:r>
            <a:r>
              <a:rPr lang="ko-KR" altLang="en-US" b="1" dirty="0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문제</a:t>
            </a:r>
            <a:endParaRPr lang="en-US" altLang="ko-KR" b="1" dirty="0" smtClean="0">
              <a:solidFill>
                <a:srgbClr val="7F2E3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b="1" dirty="0" smtClean="0">
              <a:solidFill>
                <a:srgbClr val="7F2E3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b="1" dirty="0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물체가 어디 있는지 박스를 통해</a:t>
            </a:r>
            <a:r>
              <a:rPr lang="en-US" altLang="ko-KR" b="1" dirty="0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(Bounding box) </a:t>
            </a:r>
            <a:r>
              <a:rPr lang="ko-KR" altLang="en-US" b="1" dirty="0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위치 정보를 나타내는 </a:t>
            </a:r>
            <a:r>
              <a:rPr lang="en-US" altLang="ko-KR" b="1" dirty="0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Localization</a:t>
            </a:r>
            <a:r>
              <a:rPr lang="ko-KR" altLang="en-US" b="1" dirty="0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문제</a:t>
            </a:r>
            <a:r>
              <a:rPr lang="en-US" altLang="ko-KR" b="1" dirty="0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/>
            </a:r>
            <a:br>
              <a:rPr lang="en-US" altLang="ko-KR" b="1" dirty="0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</a:br>
            <a:endParaRPr lang="en-US" altLang="ko-KR" b="1" dirty="0" smtClean="0">
              <a:solidFill>
                <a:srgbClr val="7F2E3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r>
              <a:rPr lang="ko-KR" altLang="en-US" b="1" dirty="0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이 두가지 문제를 둘다 해내야 하는 분야이다</a:t>
            </a:r>
            <a:r>
              <a:rPr lang="en-US" altLang="ko-KR" b="1" dirty="0" smtClean="0">
                <a:solidFill>
                  <a:srgbClr val="7F2E3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921829" y="1633538"/>
            <a:ext cx="1988457" cy="245949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3331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oup 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73610" y="2039937"/>
            <a:ext cx="1044478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Object Detection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은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물체의 위치를 찾는 </a:t>
            </a:r>
            <a:r>
              <a:rPr lang="en-US" altLang="ko-KR" sz="2400" b="1" u="sng" dirty="0" smtClean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Localization </a:t>
            </a:r>
            <a:r>
              <a:rPr lang="ko-KR" altLang="en-US" sz="2400" b="1" u="sng" dirty="0" smtClean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문제</a:t>
            </a:r>
            <a:r>
              <a:rPr lang="ko-KR" altLang="en-US" sz="2400" b="1" dirty="0" smtClean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와 </a:t>
            </a:r>
            <a:endParaRPr lang="en-US" altLang="ko-KR" sz="2400" b="1" dirty="0" smtClean="0"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물체를 식별하는 </a:t>
            </a:r>
            <a:r>
              <a:rPr lang="en-US" altLang="ko-KR" sz="2400" b="1" u="sng" dirty="0" smtClean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Classification </a:t>
            </a:r>
            <a:r>
              <a:rPr lang="ko-KR" altLang="en-US" sz="2400" b="1" u="sng" dirty="0" smtClean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문제</a:t>
            </a:r>
            <a:r>
              <a:rPr lang="ko-KR" altLang="en-US" sz="2400" b="1" dirty="0" smtClean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를 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합한 문제이다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.</a:t>
            </a:r>
          </a:p>
          <a:p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r>
              <a:rPr lang="en-US" altLang="ko-KR" sz="2400" b="1" dirty="0" smtClean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 </a:t>
            </a:r>
            <a:r>
              <a:rPr lang="en-US" altLang="ko-KR" sz="2400" b="1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(1)1-stage Detector</a:t>
            </a:r>
            <a:r>
              <a:rPr lang="ko-KR" altLang="en-US" sz="2400" b="1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는 </a:t>
            </a:r>
            <a:r>
              <a:rPr lang="ko-KR" altLang="en-US" sz="2400" b="1" dirty="0" smtClean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이 두 문제를 동시에 행하는 방법</a:t>
            </a:r>
            <a:endParaRPr lang="en-US" altLang="ko-KR" sz="2400" b="1" dirty="0" smtClean="0"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 </a:t>
            </a:r>
            <a:r>
              <a:rPr lang="en-US" altLang="ko-KR" sz="2400" b="1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(2)2-stage Detector</a:t>
            </a:r>
            <a:r>
              <a:rPr lang="ko-KR" altLang="en-US" sz="2400" b="1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는 </a:t>
            </a:r>
            <a:r>
              <a:rPr lang="ko-KR" altLang="en-US" sz="2400" b="1" dirty="0" smtClean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이 두 문제를 순차적으로 행하는 방법</a:t>
            </a:r>
            <a:endParaRPr lang="en-US" altLang="ko-KR" sz="2400" b="1" dirty="0" smtClean="0"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endParaRPr lang="en-US" altLang="ko-KR" sz="2400" b="1" dirty="0"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따라서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, </a:t>
            </a:r>
            <a:r>
              <a:rPr lang="en-US" altLang="ko-KR" sz="2400" b="1" u="sng" dirty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1-stage Detector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는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 비교적으로 빠르지만 정확도가 낮고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,</a:t>
            </a:r>
          </a:p>
          <a:p>
            <a:r>
              <a:rPr lang="en-US" altLang="ko-KR" sz="2400" b="1" u="sng" dirty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2-stage Detector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는 비교적으로 느리지만 정확도가 높다는 특징이 있다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.</a:t>
            </a:r>
          </a:p>
          <a:p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r>
              <a:rPr lang="en-US" altLang="ko-KR" sz="24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2-stage </a:t>
            </a:r>
            <a:r>
              <a:rPr lang="en-US" altLang="ko-KR" sz="2400" b="1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Detector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는 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CNN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을 처음으로 적용시킨 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R-CNN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부터</a:t>
            </a:r>
            <a:endParaRPr lang="en-US" altLang="ko-KR" sz="2400" dirty="0" smtClean="0"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Fast R-CNN, Faster R-CNN… 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등의 </a:t>
            </a:r>
            <a:r>
              <a:rPr lang="en-US" altLang="ko-KR" sz="2400" u="sng" dirty="0" smtClean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R-CNN</a:t>
            </a:r>
            <a:r>
              <a:rPr lang="ko-KR" altLang="en-US" sz="2400" u="sng" dirty="0" smtClean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계열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이 해당한다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853193" y="295001"/>
            <a:ext cx="8590929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ko-KR" altLang="en-US" sz="4000" dirty="0" smtClean="0">
                <a:solidFill>
                  <a:srgbClr val="3C3C3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배경지식</a:t>
            </a:r>
            <a:r>
              <a:rPr lang="en-US" altLang="ko-KR" sz="4000" dirty="0" smtClean="0">
                <a:solidFill>
                  <a:srgbClr val="3C3C3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(2vs1 stage detector)</a:t>
            </a:r>
            <a:endParaRPr lang="en-GB" altLang="zh-CN" sz="4000" dirty="0">
              <a:solidFill>
                <a:srgbClr val="3C3C3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4933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oup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858930"/>
            <a:ext cx="12192000" cy="2971800"/>
          </a:xfrm>
          <a:prstGeom prst="rect">
            <a:avLst/>
          </a:prstGeom>
        </p:spPr>
      </p:pic>
      <p:sp>
        <p:nvSpPr>
          <p:cNvPr id="8" name="TextBox 11"/>
          <p:cNvSpPr txBox="1"/>
          <p:nvPr/>
        </p:nvSpPr>
        <p:spPr>
          <a:xfrm>
            <a:off x="4913138" y="2526605"/>
            <a:ext cx="2365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rgbClr val="7F2E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Part.3</a:t>
            </a:r>
            <a:endParaRPr lang="zh-CN" altLang="en-US" sz="5400" b="1" dirty="0">
              <a:solidFill>
                <a:srgbClr val="7F2E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Subtitle 9"/>
          <p:cNvSpPr txBox="1">
            <a:spLocks/>
          </p:cNvSpPr>
          <p:nvPr/>
        </p:nvSpPr>
        <p:spPr>
          <a:xfrm>
            <a:off x="4173914" y="3427264"/>
            <a:ext cx="3744416" cy="719298"/>
          </a:xfrm>
          <a:prstGeom prst="rect">
            <a:avLst/>
          </a:prstGeom>
        </p:spPr>
        <p:txBody>
          <a:bodyPr vert="horz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444">
              <a:lnSpc>
                <a:spcPct val="100000"/>
              </a:lnSpc>
              <a:spcBef>
                <a:spcPct val="20000"/>
              </a:spcBef>
              <a:buFont typeface="Arial"/>
              <a:buNone/>
              <a:defRPr sz="2000">
                <a:solidFill>
                  <a:schemeClr val="accent2"/>
                </a:solidFill>
                <a:latin typeface="微软雅黑"/>
                <a:ea typeface="微软雅黑"/>
                <a:cs typeface="Open Sans Light"/>
              </a:defRPr>
            </a:lvl1pPr>
            <a:lvl2pPr marL="1087444" indent="0" algn="ctr" defTabSz="1087444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4887" indent="0" algn="ctr" defTabSz="1087444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338" indent="0" algn="ctr" defTabSz="1087444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49779" indent="0" algn="ctr" defTabSz="1087444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7225" indent="0" algn="ctr" defTabSz="1087444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71" indent="0" algn="ctr" defTabSz="1087444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115" indent="0" algn="ctr" defTabSz="1087444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58" indent="0" algn="ctr" defTabSz="1087444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ko-KR" altLang="en-US" sz="4000" spc="-80" dirty="0" err="1" smtClean="0">
                <a:solidFill>
                  <a:srgbClr val="3C3C3C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30504000101010101" pitchFamily="18" charset="-127"/>
              </a:rPr>
              <a:t>논문설명</a:t>
            </a:r>
            <a:endParaRPr lang="en-US" sz="4000" kern="0" dirty="0">
              <a:solidFill>
                <a:srgbClr val="3C3C3C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7571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oup 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2527014" y="269949"/>
            <a:ext cx="7243288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en-GB" altLang="zh-CN" sz="4000" dirty="0" smtClean="0">
                <a:solidFill>
                  <a:srgbClr val="3C3C3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Abstract</a:t>
            </a:r>
            <a:endParaRPr lang="en-GB" altLang="zh-CN" sz="4000" dirty="0">
              <a:solidFill>
                <a:srgbClr val="3C3C3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32049" y="2028428"/>
            <a:ext cx="12045285" cy="3477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b="1" dirty="0" err="1" smtClean="0">
                <a:solidFill>
                  <a:schemeClr val="tx2">
                    <a:lumMod val="90000"/>
                    <a:lumOff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mAP</a:t>
            </a:r>
            <a:r>
              <a:rPr lang="en-US" altLang="ko-KR" sz="20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(</a:t>
            </a:r>
            <a:r>
              <a:rPr lang="ko-KR" altLang="en-US" sz="20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정밀도</a:t>
            </a:r>
            <a:r>
              <a:rPr lang="en-US" altLang="ko-KR" sz="20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)</a:t>
            </a:r>
            <a:r>
              <a:rPr lang="ko-KR" altLang="en-US" sz="20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를 </a:t>
            </a:r>
            <a:r>
              <a:rPr lang="en-US" altLang="ko-KR" sz="20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이전에 나온 </a:t>
            </a:r>
            <a:r>
              <a:rPr lang="ko-KR" altLang="en-US" sz="2000" b="1" dirty="0" err="1" smtClean="0">
                <a:solidFill>
                  <a:schemeClr val="tx2">
                    <a:lumMod val="90000"/>
                    <a:lumOff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최고결과</a:t>
            </a:r>
            <a:r>
              <a:rPr lang="ko-KR" altLang="en-US" sz="20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보다</a:t>
            </a:r>
            <a:r>
              <a:rPr lang="en-US" altLang="ko-KR" sz="2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 </a:t>
            </a:r>
            <a:r>
              <a:rPr lang="en-US" altLang="ko-KR" sz="2000" b="1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30% </a:t>
            </a:r>
            <a:r>
              <a:rPr lang="ko-KR" altLang="en-US" sz="2000" b="1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이상 향상시킨 </a:t>
            </a:r>
            <a:r>
              <a:rPr lang="en-US" altLang="ko-KR" sz="2000" b="1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R-CNN</a:t>
            </a:r>
            <a:r>
              <a:rPr lang="ko-KR" altLang="en-US" sz="2000" b="1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모델</a:t>
            </a:r>
            <a:r>
              <a:rPr lang="ko-KR" altLang="en-US" sz="20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에 대해 소개한다</a:t>
            </a:r>
            <a:r>
              <a:rPr lang="en-US" altLang="ko-KR" sz="20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2000" b="1" dirty="0" smtClean="0">
              <a:solidFill>
                <a:schemeClr val="tx2">
                  <a:lumMod val="90000"/>
                  <a:lumOff val="1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2000" b="1" dirty="0">
              <a:solidFill>
                <a:schemeClr val="tx2">
                  <a:lumMod val="90000"/>
                  <a:lumOff val="1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000" b="1" dirty="0" err="1" smtClean="0">
                <a:solidFill>
                  <a:schemeClr val="tx2">
                    <a:lumMod val="90000"/>
                    <a:lumOff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객체위치</a:t>
            </a:r>
            <a:r>
              <a:rPr lang="ko-KR" altLang="en-US" sz="20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 파악 </a:t>
            </a:r>
            <a:r>
              <a:rPr lang="ko-KR" altLang="en-US" sz="2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및</a:t>
            </a:r>
            <a:r>
              <a:rPr lang="ko-KR" altLang="en-US" sz="20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 세분화를 위해 </a:t>
            </a:r>
            <a:r>
              <a:rPr lang="en-US" altLang="ko-KR" sz="2000" b="1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bottom-up </a:t>
            </a:r>
            <a:r>
              <a:rPr lang="ko-KR" altLang="en-US" sz="2000" b="1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방식의 </a:t>
            </a:r>
            <a:r>
              <a:rPr lang="en-US" altLang="ko-KR" sz="2000" b="1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region proposal</a:t>
            </a:r>
            <a:r>
              <a:rPr lang="en-US" altLang="ko-KR" sz="20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(</a:t>
            </a:r>
            <a:r>
              <a:rPr lang="ko-KR" altLang="en-US" sz="2000" b="1" dirty="0" err="1" smtClean="0">
                <a:solidFill>
                  <a:schemeClr val="tx2">
                    <a:lumMod val="90000"/>
                    <a:lumOff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영역제안</a:t>
            </a:r>
            <a:r>
              <a:rPr lang="en-US" altLang="ko-KR" sz="20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)</a:t>
            </a:r>
            <a:r>
              <a:rPr lang="ko-KR" altLang="en-US" sz="20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을 </a:t>
            </a:r>
            <a:r>
              <a:rPr lang="en-US" altLang="ko-KR" sz="20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CNN</a:t>
            </a:r>
            <a:r>
              <a:rPr lang="ko-KR" altLang="en-US" sz="20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에 적용</a:t>
            </a:r>
            <a:endParaRPr lang="en-US" altLang="ko-KR" sz="2000" b="1" dirty="0" smtClean="0">
              <a:solidFill>
                <a:schemeClr val="tx2">
                  <a:lumMod val="90000"/>
                  <a:lumOff val="1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2000" b="1" dirty="0" smtClean="0">
              <a:solidFill>
                <a:schemeClr val="tx2">
                  <a:lumMod val="90000"/>
                  <a:lumOff val="1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2000" b="1" dirty="0">
              <a:solidFill>
                <a:schemeClr val="tx2">
                  <a:lumMod val="90000"/>
                  <a:lumOff val="1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20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데이터가 부족할 때 </a:t>
            </a:r>
            <a:r>
              <a:rPr lang="en-US" altLang="ko-KR" sz="2000" b="1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supervised-pre training</a:t>
            </a:r>
            <a:r>
              <a:rPr lang="en-US" altLang="ko-KR" sz="20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(</a:t>
            </a:r>
            <a:r>
              <a:rPr lang="ko-KR" altLang="en-US" sz="20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지도학습기반 </a:t>
            </a:r>
            <a:r>
              <a:rPr lang="ko-KR" altLang="en-US" sz="2000" b="1" dirty="0" err="1" smtClean="0">
                <a:solidFill>
                  <a:schemeClr val="tx2">
                    <a:lumMod val="90000"/>
                    <a:lumOff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사전훈련</a:t>
            </a:r>
            <a:r>
              <a:rPr lang="en-US" altLang="ko-KR" sz="20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)</a:t>
            </a:r>
            <a:r>
              <a:rPr lang="ko-KR" altLang="en-US" sz="20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을 사용하고</a:t>
            </a:r>
            <a:r>
              <a:rPr lang="en-US" altLang="ko-KR" sz="20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,</a:t>
            </a:r>
          </a:p>
          <a:p>
            <a:r>
              <a:rPr lang="en-US" altLang="ko-KR" sz="20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     </a:t>
            </a:r>
            <a:r>
              <a:rPr lang="ko-KR" altLang="en-US" sz="2000" b="1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특정 </a:t>
            </a:r>
            <a:r>
              <a:rPr lang="ko-KR" altLang="en-US" sz="2000" b="1" dirty="0" err="1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도메인별</a:t>
            </a:r>
            <a:r>
              <a:rPr lang="en-US" altLang="ko-KR" sz="20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 </a:t>
            </a:r>
            <a:r>
              <a:rPr lang="en-US" altLang="ko-KR" sz="2000" b="1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Fine-tuning(</a:t>
            </a:r>
            <a:r>
              <a:rPr lang="ko-KR" altLang="en-US" sz="2000" b="1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미세조정</a:t>
            </a:r>
            <a:r>
              <a:rPr lang="en-US" altLang="ko-KR" sz="2000" b="1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)</a:t>
            </a:r>
            <a:r>
              <a:rPr lang="ko-KR" altLang="en-US" sz="20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을 진행한다</a:t>
            </a:r>
            <a:endParaRPr lang="en-US" altLang="ko-KR" sz="2000" b="1" dirty="0" smtClean="0">
              <a:solidFill>
                <a:schemeClr val="tx2">
                  <a:lumMod val="90000"/>
                  <a:lumOff val="1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endParaRPr lang="en-US" altLang="ko-KR" sz="2000" b="1" dirty="0" smtClean="0">
              <a:solidFill>
                <a:schemeClr val="tx2">
                  <a:lumMod val="90000"/>
                  <a:lumOff val="1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endParaRPr lang="en-US" altLang="ko-KR" sz="2000" b="1" dirty="0">
              <a:solidFill>
                <a:schemeClr val="tx2">
                  <a:lumMod val="90000"/>
                  <a:lumOff val="1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  <a:p>
            <a:r>
              <a:rPr lang="en-US" altLang="ko-KR" sz="20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4. R-CNN : Region with CNN features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0298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Volt - Colorful Birigh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8|4.7|0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heme/theme1.xml><?xml version="1.0" encoding="utf-8"?>
<a:theme xmlns:a="http://schemas.openxmlformats.org/drawingml/2006/main" name="Office Theme">
  <a:themeElements>
    <a:clrScheme name="Single Blue">
      <a:dk1>
        <a:sysClr val="windowText" lastClr="000000"/>
      </a:dk1>
      <a:lt1>
        <a:sysClr val="window" lastClr="FFFFFF"/>
      </a:lt1>
      <a:dk2>
        <a:srgbClr val="231D1F"/>
      </a:dk2>
      <a:lt2>
        <a:srgbClr val="ECF0F1"/>
      </a:lt2>
      <a:accent1>
        <a:srgbClr val="4B7FA7"/>
      </a:accent1>
      <a:accent2>
        <a:srgbClr val="4B7FA7"/>
      </a:accent2>
      <a:accent3>
        <a:srgbClr val="4B7FA7"/>
      </a:accent3>
      <a:accent4>
        <a:srgbClr val="4B7FA7"/>
      </a:accent4>
      <a:accent5>
        <a:srgbClr val="4B7FA7"/>
      </a:accent5>
      <a:accent6>
        <a:srgbClr val="4B7FA7"/>
      </a:accent6>
      <a:hlink>
        <a:srgbClr val="4B7FA7"/>
      </a:hlink>
      <a:folHlink>
        <a:srgbClr val="954F72"/>
      </a:folHlink>
    </a:clrScheme>
    <a:fontScheme name="Office">
      <a:majorFont>
        <a:latin typeface="Arial Light" panose="020F0302020204030204"/>
        <a:ea typeface=""/>
        <a:cs typeface=""/>
        <a:font script="Jpan" typeface="Arial"/>
        <a:font script="Hang" typeface="Arial"/>
        <a:font script="Hans" typeface="Arial"/>
        <a:font script="Hant" typeface="Arial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Arial"/>
        <a:font script="Tibt" typeface="Arial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F0502020204030204"/>
        <a:ea typeface=""/>
        <a:cs typeface=""/>
        <a:font script="Jpan" typeface="Arial"/>
        <a:font script="Hang" typeface="Arial"/>
        <a:font script="Hans" typeface="Arial"/>
        <a:font script="Hant" typeface="Arial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Arial"/>
        <a:font script="Tibt" typeface="Arial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 Light" panose="020F0302020204030204"/>
        <a:ea typeface=""/>
        <a:cs typeface=""/>
        <a:font script="Jpan" typeface="Arial"/>
        <a:font script="Hang" typeface="Arial"/>
        <a:font script="Hans" typeface="Arial"/>
        <a:font script="Hant" typeface="Arial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Arial"/>
        <a:font script="Tibt" typeface="Arial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F0502020204030204"/>
        <a:ea typeface=""/>
        <a:cs typeface=""/>
        <a:font script="Jpan" typeface="Arial"/>
        <a:font script="Hang" typeface="Arial"/>
        <a:font script="Hans" typeface="Arial"/>
        <a:font script="Hant" typeface="Arial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Arial"/>
        <a:font script="Tibt" typeface="Arial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 Light" panose="020F0302020204030204"/>
        <a:ea typeface=""/>
        <a:cs typeface=""/>
        <a:font script="Jpan" typeface="Arial"/>
        <a:font script="Hang" typeface="Arial"/>
        <a:font script="Hans" typeface="Arial"/>
        <a:font script="Hant" typeface="Arial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Arial"/>
        <a:font script="Tibt" typeface="Arial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F0502020204030204"/>
        <a:ea typeface=""/>
        <a:cs typeface=""/>
        <a:font script="Jpan" typeface="Arial"/>
        <a:font script="Hang" typeface="Arial"/>
        <a:font script="Hans" typeface="Arial"/>
        <a:font script="Hant" typeface="Arial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Arial"/>
        <a:font script="Tibt" typeface="Arial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2137</Words>
  <Application>Microsoft Office PowerPoint</Application>
  <PresentationFormat>와이드스크린</PresentationFormat>
  <Paragraphs>272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HY헤드라인M</vt:lpstr>
      <vt:lpstr>Wingdings</vt:lpstr>
      <vt:lpstr>함초롬돋움</vt:lpstr>
      <vt:lpstr>Century Gothic</vt:lpstr>
      <vt:lpstr>Arial</vt:lpstr>
      <vt:lpstr>HY견고딕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:description/>
  <cp:lastModifiedBy/>
  <cp:revision>1</cp:revision>
  <dcterms:created xsi:type="dcterms:W3CDTF">2018-11-06T05:17:15Z</dcterms:created>
  <dcterms:modified xsi:type="dcterms:W3CDTF">2023-11-01T07:43:37Z</dcterms:modified>
  <cp:category/>
</cp:coreProperties>
</file>